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10705964" r:id="rId3"/>
    <p:sldId id="16773289" r:id="rId5"/>
    <p:sldId id="16773293" r:id="rId6"/>
    <p:sldId id="16773290" r:id="rId7"/>
    <p:sldId id="16773291" r:id="rId8"/>
    <p:sldId id="16773292" r:id="rId9"/>
    <p:sldId id="16773296" r:id="rId10"/>
    <p:sldId id="16773238" r:id="rId11"/>
    <p:sldId id="16773283" r:id="rId12"/>
    <p:sldId id="16773278" r:id="rId13"/>
    <p:sldId id="16773307" r:id="rId14"/>
    <p:sldId id="16773301" r:id="rId15"/>
    <p:sldId id="16773177" r:id="rId16"/>
    <p:sldId id="10705965" r:id="rId17"/>
  </p:sldIdLst>
  <p:sldSz cx="13442950" cy="7560945"/>
  <p:notesSz cx="9144000" cy="6858000"/>
  <p:defaultTextStyle>
    <a:defPPr>
      <a:defRPr lang="en-US"/>
    </a:defPPr>
    <a:lvl1pPr marL="0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1pPr>
    <a:lvl2pPr marL="504190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2pPr>
    <a:lvl3pPr marL="1008380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3pPr>
    <a:lvl4pPr marL="1511935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4pPr>
    <a:lvl5pPr marL="2016125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5pPr>
    <a:lvl6pPr marL="2520315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6pPr>
    <a:lvl7pPr marL="3024505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7pPr>
    <a:lvl8pPr marL="3528060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8pPr>
    <a:lvl9pPr marL="4032250" algn="l" defTabSz="1008380" rtl="0" eaLnBrk="1" latinLnBrk="0" hangingPunct="1">
      <a:defRPr sz="19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F8CB0D-B760-43D2-A1E5-13F78E6E5962}">
          <p14:sldIdLst>
            <p14:sldId id="10705964"/>
          </p14:sldIdLst>
        </p14:section>
        <p14:section name="Business Challenges" id="{D9580749-C489-4067-9F83-A3955C74F2CE}">
          <p14:sldIdLst>
            <p14:sldId id="16773289"/>
            <p14:sldId id="16773293"/>
            <p14:sldId id="16773290"/>
            <p14:sldId id="16773291"/>
            <p14:sldId id="16773292"/>
            <p14:sldId id="16773296"/>
          </p14:sldIdLst>
        </p14:section>
        <p14:section name="Application Overview" id="{77CE6FEE-E6B6-4C81-B64A-758CBA726E06}">
          <p14:sldIdLst>
            <p14:sldId id="16773238"/>
            <p14:sldId id="16773283"/>
            <p14:sldId id="16773278"/>
            <p14:sldId id="16773307"/>
            <p14:sldId id="16773301"/>
          </p14:sldIdLst>
        </p14:section>
        <p14:section name="Implementation" id="{00F3551F-B046-45C2-A950-6ECAFC3939BB}">
          <p14:sldIdLst>
            <p14:sldId id="16773177"/>
          </p14:sldIdLst>
        </p14:section>
        <p14:section name="Appendix" id="{4B9F67C5-F165-4E6C-BC8D-A8BA0E156364}">
          <p14:sldIdLst>
            <p14:sldId id="107059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ierl, Tobias" initials="F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51D"/>
    <a:srgbClr val="F3936C"/>
    <a:srgbClr val="00B050"/>
    <a:srgbClr val="00233D"/>
    <a:srgbClr val="9EBC38"/>
    <a:srgbClr val="00223E"/>
    <a:srgbClr val="0083BF"/>
    <a:srgbClr val="EEF2F3"/>
    <a:srgbClr val="2997FF"/>
    <a:srgbClr val="015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1" autoAdjust="0"/>
    <p:restoredTop sz="96064" autoAdjust="0"/>
  </p:normalViewPr>
  <p:slideViewPr>
    <p:cSldViewPr snapToGrid="0">
      <p:cViewPr varScale="1">
        <p:scale>
          <a:sx n="70" d="100"/>
          <a:sy n="70" d="100"/>
        </p:scale>
        <p:origin x="67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notesViewPr>
    <p:cSldViewPr snapToGrid="0" showGuides="1">
      <p:cViewPr varScale="1">
        <p:scale>
          <a:sx n="180" d="100"/>
          <a:sy n="180" d="100"/>
        </p:scale>
        <p:origin x="10280" y="192"/>
      </p:cViewPr>
      <p:guideLst>
        <p:guide orient="horz" pos="272"/>
        <p:guide pos="29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19D7669F-0C77-4BA6-98F5-79FCC78D3522}" type="datetimeFigureOut">
              <a:rPr lang="en-GB" smtClean="0"/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F9A405FE-0488-411F-BCE2-868BEBFFD3B9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F961-98B6-4BA1-A05A-F5F2A673F896}" type="datetimeFigureOut">
              <a:rPr lang="en-GB" smtClean="0"/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  <a:endParaRPr lang="de-DE"/>
          </a:p>
          <a:p>
            <a:pPr lvl="1"/>
            <a:r>
              <a:rPr lang="de-DE"/>
              <a:t>Zweite Ebene</a:t>
            </a:r>
            <a:endParaRPr lang="de-DE"/>
          </a:p>
          <a:p>
            <a:pPr lvl="2"/>
            <a:r>
              <a:rPr lang="de-DE"/>
              <a:t>Dritte Ebene</a:t>
            </a:r>
            <a:endParaRPr lang="de-DE"/>
          </a:p>
          <a:p>
            <a:pPr lvl="3"/>
            <a:r>
              <a:rPr lang="de-DE"/>
              <a:t>Vierte Ebene</a:t>
            </a:r>
            <a:endParaRPr lang="de-DE"/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4D8F7-74B6-4FA5-B478-307D44CBCE3D}" type="slidenum">
              <a:rPr lang="en-GB" smtClean="0"/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1pPr>
    <a:lvl2pPr marL="504190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2pPr>
    <a:lvl3pPr marL="1008380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3pPr>
    <a:lvl4pPr marL="1511935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4pPr>
    <a:lvl5pPr marL="2016125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5pPr>
    <a:lvl6pPr marL="2520315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6pPr>
    <a:lvl7pPr marL="3024505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7pPr>
    <a:lvl8pPr marL="3528060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8pPr>
    <a:lvl9pPr marL="4032250" algn="l" defTabSz="1008380" rtl="0" eaLnBrk="1" latinLnBrk="0" hangingPunct="1">
      <a:defRPr sz="13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4D8F7-74B6-4FA5-B478-307D44CBCE3D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404813"/>
            <a:ext cx="4114800" cy="23145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0" y="1"/>
            <a:ext cx="13442950" cy="7561262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419518" y="2630350"/>
            <a:ext cx="1120587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Cover Headline </a:t>
            </a:r>
            <a:endParaRPr lang="en-GB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434508" y="3506091"/>
            <a:ext cx="514122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r>
              <a:rPr lang="en-GB" noProof="0" dirty="0"/>
              <a:t> / </a:t>
            </a:r>
            <a:r>
              <a:rPr lang="en-GB" noProof="0" dirty="0" err="1"/>
              <a:t>Bodycopy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5522912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8222931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0922950" y="0"/>
            <a:ext cx="252000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415940" y="2091307"/>
            <a:ext cx="372121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1415940" y="2509837"/>
            <a:ext cx="372121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9464564" y="0"/>
            <a:ext cx="3978386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aseline="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6946900" y="2"/>
            <a:ext cx="2677358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3859" y="2379106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Content Headline</a:t>
            </a:r>
            <a:endParaRPr lang="de-DE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82886" y="1047312"/>
            <a:ext cx="59131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Teaser </a:t>
            </a:r>
            <a:r>
              <a:rPr lang="de-DE" dirty="0" err="1"/>
              <a:t>Subline</a:t>
            </a:r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59245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Headline </a:t>
            </a:r>
            <a:endParaRPr lang="de-DE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565150" y="2797636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15002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6946900" y="477022"/>
            <a:ext cx="26650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6721475" y="4285613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9817100" y="1476375"/>
            <a:ext cx="3060701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5150" y="4285613"/>
            <a:ext cx="3060700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3625850" y="1476375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148508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191232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5900" indent="0">
              <a:buFont typeface="Courier New" panose="0207060902020509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625850" y="4285613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3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723034" y="1485084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9783736" y="4285613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3643312" y="470414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6721474" y="1912323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9800418" y="4720265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30543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6721475" y="1476375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37" hasCustomPrompt="1"/>
          </p:nvPr>
        </p:nvSpPr>
        <p:spPr bwMode="gray">
          <a:xfrm>
            <a:off x="9817100" y="4285613"/>
            <a:ext cx="3060701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3625850" y="4285613"/>
            <a:ext cx="3095625" cy="2520000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3625850" y="1485084"/>
            <a:ext cx="309562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3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818660" y="1485084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5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725243" y="4285613"/>
            <a:ext cx="3094065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1451" y="1054602"/>
            <a:ext cx="30543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643312" y="190361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720372" y="4704143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9834563" y="1903614"/>
            <a:ext cx="30607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501650" indent="-285750">
              <a:buFont typeface="Courier New" panose="02070609020205090404" pitchFamily="49" charset="0"/>
              <a:buChar char="o"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95248" y="2186586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" name="Rechteck 1"/>
          <p:cNvSpPr/>
          <p:nvPr userDrawn="1"/>
        </p:nvSpPr>
        <p:spPr>
          <a:xfrm>
            <a:off x="10058400" y="156411"/>
            <a:ext cx="3296653" cy="50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1043305"/>
            <a:endParaRPr lang="en-GB" sz="1600" noProof="0" dirty="0">
              <a:solidFill>
                <a:srgbClr val="FFFFFF"/>
              </a:solidFill>
            </a:endParaRP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-95249" y="3720836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95250" y="5250385"/>
            <a:ext cx="2316163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479154"/>
            <a:ext cx="117871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38200" y="1050377"/>
            <a:ext cx="1178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2633300" y="2186586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2633299" y="3720836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2633299" y="5233294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8305800" y="2203968"/>
            <a:ext cx="457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2633300" y="2605116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2633300" y="414772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2633300" y="5652500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305800" y="2632168"/>
            <a:ext cx="45720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0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6946900" y="1"/>
            <a:ext cx="6496050" cy="7561262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252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71450" y="1050174"/>
            <a:ext cx="45656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571451" y="2385391"/>
            <a:ext cx="30543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137150" y="2385391"/>
            <a:ext cx="3168650" cy="2521680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l">
              <a:lnSpc>
                <a:spcPct val="100000"/>
              </a:lnSpc>
              <a:defRPr sz="2800" b="1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65150" y="2803921"/>
            <a:ext cx="3060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456569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813010" y="-1"/>
            <a:ext cx="4004089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tIns="0" bIns="288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71451" y="1053149"/>
            <a:ext cx="45656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571451" y="2790885"/>
            <a:ext cx="45656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10492959" y="2790885"/>
            <a:ext cx="238484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565150" y="3209415"/>
            <a:ext cx="4572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10492959" y="3209415"/>
            <a:ext cx="238484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_basic_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09837"/>
            <a:ext cx="59309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5900" indent="0" algn="ctr">
              <a:buFont typeface="Courier New" panose="0207060902020509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946900" y="2510629"/>
            <a:ext cx="59309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marL="0" indent="0" algn="ctr">
              <a:lnSpc>
                <a:spcPct val="100000"/>
              </a:lnSpc>
              <a:buFont typeface="Courier New" panose="02070609020205090404" pitchFamily="49" charset="0"/>
              <a:buNone/>
              <a:defRPr sz="1400" b="0" i="0" baseline="0">
                <a:solidFill>
                  <a:schemeClr val="accent3"/>
                </a:solidFill>
                <a:latin typeface="+mn-lt"/>
              </a:defRPr>
            </a:lvl1pPr>
            <a:lvl2pPr marL="215900" indent="0" algn="ctr">
              <a:buFont typeface="Courier New" panose="02070609020205090404" pitchFamily="49" charset="0"/>
              <a:buNone/>
              <a:defRPr sz="1400">
                <a:solidFill>
                  <a:schemeClr val="accent3"/>
                </a:solidFill>
                <a:latin typeface="+mn-lt"/>
              </a:defRPr>
            </a:lvl2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0" y="0"/>
            <a:ext cx="134429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804545"/>
            <a:ext cx="1178718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Section Headline 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38200" y="1946995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838200" y="2365525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0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68313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9097800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565150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4831475" y="3410970"/>
            <a:ext cx="3780000" cy="1574498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65150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4831475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9097800" y="5416198"/>
            <a:ext cx="3780000" cy="123111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0" y="0"/>
            <a:ext cx="134429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a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419518" y="2630350"/>
            <a:ext cx="1120587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Cover Headline </a:t>
            </a:r>
            <a:endParaRPr lang="en-GB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434508" y="3506091"/>
            <a:ext cx="513326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r>
              <a:rPr lang="en-GB" noProof="0" dirty="0"/>
              <a:t> / </a:t>
            </a:r>
            <a:r>
              <a:rPr lang="en-GB" noProof="0" dirty="0" err="1"/>
              <a:t>Bodycopy</a:t>
            </a:r>
            <a:endParaRPr lang="en-GB" noProof="0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92199" y="3637985"/>
            <a:ext cx="280077" cy="280077"/>
          </a:xfrm>
          <a:prstGeom prst="rect">
            <a:avLst/>
          </a:prstGeom>
        </p:spPr>
        <p:txBody>
          <a:bodyPr vert="vert270" wrap="square" lIns="0" tIns="0" rIns="0" bIns="0">
            <a:spAutoFit/>
          </a:bodyPr>
          <a:lstStyle>
            <a:lvl1pPr algn="r"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XX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9097800" y="5986765"/>
            <a:ext cx="3959388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7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385763" y="5986765"/>
            <a:ext cx="3959387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8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4831475" y="5986765"/>
            <a:ext cx="3780000" cy="16629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251623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30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50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4831475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  <a:endParaRPr lang="en-GB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49" hasCustomPrompt="1"/>
          </p:nvPr>
        </p:nvSpPr>
        <p:spPr bwMode="gray">
          <a:xfrm>
            <a:off x="9097800" y="3118013"/>
            <a:ext cx="3780000" cy="1191514"/>
          </a:xfrm>
          <a:prstGeom prst="roundRect">
            <a:avLst>
              <a:gd name="adj" fmla="val 6249"/>
            </a:avLst>
          </a:prstGeom>
          <a:solidFill>
            <a:schemeClr val="tx2"/>
          </a:solidFill>
        </p:spPr>
        <p:txBody>
          <a:bodyPr wrap="square" lIns="360000" tIns="360000" rIns="360000" bIns="36000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Content Box could be used for Description</a:t>
            </a:r>
            <a:endParaRPr lang="en-GB" noProof="0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30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2097700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052729"/>
            <a:ext cx="1231265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38" hasCustomPrompt="1"/>
          </p:nvPr>
        </p:nvSpPr>
        <p:spPr bwMode="gray">
          <a:xfrm>
            <a:off x="0" y="1857234"/>
            <a:ext cx="13442950" cy="2209244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216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65150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565150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831475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4831475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9097800" y="463287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9097800" y="5051407"/>
            <a:ext cx="3780000" cy="215444"/>
          </a:xfrm>
          <a:prstGeom prst="rect">
            <a:avLst/>
          </a:prstGeom>
        </p:spPr>
        <p:txBody>
          <a:bodyPr wrap="square" lIns="180000" tIns="0" rIns="180000" bIns="0">
            <a:spAutoFit/>
          </a:bodyPr>
          <a:lstStyle>
            <a:lvl1pPr algn="ct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ontent-option_middle-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1" y="-1"/>
            <a:ext cx="51371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200" y="1296988"/>
            <a:ext cx="1178718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Overlay </a:t>
            </a:r>
            <a:endParaRPr lang="en-GB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927985" y="2315683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927985" y="2734213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8981873" y="2185981"/>
            <a:ext cx="364351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6000" b="1" i="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noProof="0" dirty="0"/>
              <a:t>+ XX%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9817100" y="3122281"/>
            <a:ext cx="2975043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4000" b="1" i="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GB" noProof="0" dirty="0"/>
              <a:t>+ XX%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12150523" y="2826546"/>
            <a:ext cx="727277" cy="12311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Description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12150523" y="3522181"/>
            <a:ext cx="727277" cy="123111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Description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9817100" y="4408151"/>
            <a:ext cx="30607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ntent_basic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65150" y="250983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946900" y="250983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ntent-option_right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3826213" y="2"/>
            <a:ext cx="2677358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1" y="0"/>
            <a:ext cx="3978386" cy="7561261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aseline="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946901" y="477022"/>
            <a:ext cx="59309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46901" y="1487008"/>
            <a:ext cx="59308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946901" y="1905538"/>
            <a:ext cx="593089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0" y="0"/>
            <a:ext cx="134429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804545"/>
            <a:ext cx="1178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 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838200" y="1904941"/>
            <a:ext cx="117871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838200" y="2323471"/>
            <a:ext cx="1178718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1485084"/>
            <a:ext cx="456569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5150" y="3085834"/>
            <a:ext cx="4572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558607" y="1485084"/>
            <a:ext cx="706678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5558606" y="1924880"/>
            <a:ext cx="706678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372955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  <a:endParaRPr lang="en-GB" noProof="0" dirty="0"/>
          </a:p>
        </p:txBody>
      </p:sp>
      <p:sp>
        <p:nvSpPr>
          <p:cNvPr id="17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65150" y="2077772"/>
            <a:ext cx="63817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8305800" y="2077772"/>
            <a:ext cx="431958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135172" y="3228230"/>
            <a:ext cx="4678708" cy="4460681"/>
          </a:xfrm>
          <a:prstGeom prst="roundRect">
            <a:avLst>
              <a:gd name="adj" fmla="val 999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aseline="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35" hasCustomPrompt="1"/>
          </p:nvPr>
        </p:nvSpPr>
        <p:spPr bwMode="gray">
          <a:xfrm>
            <a:off x="4732282" y="3228230"/>
            <a:ext cx="2214618" cy="4460681"/>
          </a:xfrm>
          <a:prstGeom prst="roundRect">
            <a:avLst>
              <a:gd name="adj" fmla="val 999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aseline="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305801" y="2496302"/>
            <a:ext cx="43195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1" y="1"/>
            <a:ext cx="6721475" cy="7561262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137150" y="288925"/>
            <a:ext cx="7488238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</a:t>
            </a:r>
            <a:endParaRPr lang="en-GB" noProof="0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8305800" y="1476375"/>
            <a:ext cx="431958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8305801" y="1894905"/>
            <a:ext cx="43195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05800" y="0"/>
            <a:ext cx="51371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  <a:endParaRPr lang="en-GB" noProof="0" dirty="0"/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699222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-Teaser-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-95248" y="237817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" name="Rechteck 1"/>
          <p:cNvSpPr/>
          <p:nvPr userDrawn="1"/>
        </p:nvSpPr>
        <p:spPr>
          <a:xfrm>
            <a:off x="10058400" y="156411"/>
            <a:ext cx="3296653" cy="505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 defTabSz="1043305"/>
            <a:endParaRPr lang="en-GB" sz="1600" noProof="0" dirty="0">
              <a:solidFill>
                <a:srgbClr val="FFFFFF"/>
              </a:solidFill>
            </a:endParaRPr>
          </a:p>
        </p:txBody>
      </p:sp>
      <p:sp>
        <p:nvSpPr>
          <p:cNvPr id="11" name="Bildplatzhalter 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-95249" y="391242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-95250" y="5441978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28" hasCustomPrompt="1"/>
          </p:nvPr>
        </p:nvSpPr>
        <p:spPr bwMode="gray">
          <a:xfrm>
            <a:off x="9817101" y="2387580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9817100" y="3917129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6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9817099" y="5441978"/>
            <a:ext cx="3721099" cy="1129606"/>
          </a:xfrm>
          <a:prstGeom prst="roundRect">
            <a:avLst>
              <a:gd name="adj" fmla="val 3665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 baseline="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38199" y="470445"/>
            <a:ext cx="11787189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80000"/>
              </a:lnSpc>
              <a:defRPr sz="6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Teaser Headline </a:t>
            </a:r>
            <a:endParaRPr lang="en-GB" noProof="0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838200" y="1307888"/>
            <a:ext cx="1178718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28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Teaser </a:t>
            </a:r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3992201" y="237817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38" hasCustomPrompt="1"/>
          </p:nvPr>
        </p:nvSpPr>
        <p:spPr bwMode="gray">
          <a:xfrm>
            <a:off x="3992200" y="391242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992200" y="542488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6960309" y="237817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6960309" y="279670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960308" y="391242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45" hasCustomPrompt="1"/>
          </p:nvPr>
        </p:nvSpPr>
        <p:spPr bwMode="gray">
          <a:xfrm>
            <a:off x="6960308" y="4330959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960308" y="542488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40" name="Textplatzhalter 5"/>
          <p:cNvSpPr>
            <a:spLocks noGrp="1"/>
          </p:cNvSpPr>
          <p:nvPr>
            <p:ph type="body" sz="quarter" idx="47" hasCustomPrompt="1"/>
          </p:nvPr>
        </p:nvSpPr>
        <p:spPr bwMode="gray">
          <a:xfrm>
            <a:off x="6960308" y="5843417"/>
            <a:ext cx="250385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lnSpc>
                <a:spcPct val="100000"/>
              </a:lnSpc>
              <a:defRPr sz="14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Content layer 1</a:t>
            </a:r>
            <a:endParaRPr lang="en-GB" noProof="0" dirty="0"/>
          </a:p>
        </p:txBody>
      </p:sp>
      <p:sp>
        <p:nvSpPr>
          <p:cNvPr id="23" name="Textplatzhalter 5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3992200" y="2796709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3978792" y="431860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3978790" y="5852852"/>
            <a:ext cx="250385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01_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Bildplatzhalter 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-9902" y="0"/>
            <a:ext cx="13452852" cy="7561264"/>
          </a:xfrm>
          <a:prstGeom prst="rect">
            <a:avLst/>
          </a:prstGeom>
          <a:solidFill>
            <a:schemeClr val="accent5"/>
          </a:solidFill>
        </p:spPr>
        <p:txBody>
          <a:bodyPr bIns="324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de-DE" dirty="0"/>
              <a:t>▲</a:t>
            </a:r>
            <a:br>
              <a:rPr lang="de-DE" dirty="0"/>
            </a:br>
            <a:r>
              <a:rPr lang="de-DE" dirty="0"/>
              <a:t>Add </a:t>
            </a:r>
            <a:r>
              <a:rPr lang="de-DE" dirty="0" err="1"/>
              <a:t>picture</a:t>
            </a:r>
            <a:endParaRPr lang="de-DE" dirty="0"/>
          </a:p>
        </p:txBody>
      </p:sp>
      <p:sp>
        <p:nvSpPr>
          <p:cNvPr id="3" name="Untertitel 2" hidden="1"/>
          <p:cNvSpPr>
            <a:spLocks noGrp="1"/>
          </p:cNvSpPr>
          <p:nvPr>
            <p:ph type="subTitle" idx="1" hasCustomPrompt="1"/>
          </p:nvPr>
        </p:nvSpPr>
        <p:spPr>
          <a:xfrm>
            <a:off x="3" y="9135"/>
            <a:ext cx="80669" cy="457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 rtl="0">
              <a:buNone/>
              <a:defRPr lang="de-DE" sz="100" b="0" i="0" u="none" strike="noStrike" baseline="0" smtClean="0">
                <a:solidFill>
                  <a:schemeClr val="bg1"/>
                </a:solidFill>
              </a:defRPr>
            </a:lvl1pPr>
            <a:lvl2pPr marL="521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49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 dirty="0" err="1"/>
              <a:t>Subtittle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1">
  <p:cSld name="Empty Slide 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52491" y="0"/>
            <a:ext cx="11063089" cy="147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35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652490" y="1680235"/>
            <a:ext cx="12137908" cy="5227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350" rIns="68725" bIns="34350" anchor="t" anchorCtr="0">
            <a:noAutofit/>
          </a:bodyPr>
          <a:lstStyle>
            <a:lvl1pPr marL="671830" lvl="0" indent="-335915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SzPts val="1800"/>
              <a:buNone/>
              <a:defRPr/>
            </a:lvl1pPr>
            <a:lvl2pPr marL="1344295" lvl="1" indent="-485140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SzPts val="1600"/>
              <a:buChar char="▪"/>
              <a:defRPr/>
            </a:lvl2pPr>
            <a:lvl3pPr marL="2016125" lvl="2" indent="-466725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SzPts val="1400"/>
              <a:buChar char="▪"/>
              <a:defRPr/>
            </a:lvl3pPr>
            <a:lvl4pPr marL="2688590" lvl="3" indent="-466725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SzPts val="1400"/>
              <a:buChar char="▪"/>
              <a:defRPr/>
            </a:lvl4pPr>
            <a:lvl5pPr marL="3360420" lvl="4" indent="-466725" algn="l">
              <a:lnSpc>
                <a:spcPct val="100000"/>
              </a:lnSpc>
              <a:spcBef>
                <a:spcPts val="1030"/>
              </a:spcBef>
              <a:spcAft>
                <a:spcPts val="0"/>
              </a:spcAft>
              <a:buSzPts val="1400"/>
              <a:buChar char="▪"/>
              <a:defRPr/>
            </a:lvl5pPr>
            <a:lvl6pPr marL="4032250" lvl="5" indent="-466725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4704715" lvl="6" indent="-466725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5376545" lvl="7" indent="-466725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6049010" lvl="8" indent="-466725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245035" y="6902161"/>
            <a:ext cx="806665" cy="5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90204"/>
              <a:buNone/>
              <a:defRPr sz="1175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18114" y="812234"/>
            <a:ext cx="12406723" cy="83490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5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 noProof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8114" y="443871"/>
            <a:ext cx="12406723" cy="3683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205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  <p:transition>
    <p:fade/>
  </p:transition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203" y="402568"/>
            <a:ext cx="11594544" cy="14614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203" y="2012836"/>
            <a:ext cx="11594544" cy="47975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556791" y="3665869"/>
            <a:ext cx="8329368" cy="743842"/>
          </a:xfrm>
        </p:spPr>
        <p:txBody>
          <a:bodyPr anchor="ctr"/>
          <a:lstStyle>
            <a:lvl1pPr algn="ctr">
              <a:lnSpc>
                <a:spcPct val="100000"/>
              </a:lnSpc>
              <a:buNone/>
              <a:defRPr sz="397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822480" y="2040454"/>
            <a:ext cx="2452554" cy="25891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8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928780" y="2040454"/>
            <a:ext cx="2452554" cy="25891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8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035080" y="2040454"/>
            <a:ext cx="2452554" cy="25891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8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0141378" y="2040454"/>
            <a:ext cx="2452554" cy="258912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>
            <a:lvl1pPr>
              <a:defRPr sz="880"/>
            </a:lvl1pPr>
          </a:lstStyle>
          <a:p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556791" y="708839"/>
            <a:ext cx="8329368" cy="743842"/>
          </a:xfrm>
        </p:spPr>
        <p:txBody>
          <a:bodyPr anchor="ctr"/>
          <a:lstStyle>
            <a:lvl1pPr algn="ctr">
              <a:lnSpc>
                <a:spcPct val="100000"/>
              </a:lnSpc>
              <a:buNone/>
              <a:defRPr sz="3970" b="1">
                <a:latin typeface="+mj-lt"/>
              </a:defRPr>
            </a:lvl1pPr>
          </a:lstStyle>
          <a:p>
            <a:pPr lvl="0"/>
            <a:r>
              <a:rPr lang="en-US" dirty="0"/>
              <a:t>Write title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05800" y="0"/>
            <a:ext cx="5137150" cy="7561263"/>
          </a:xfrm>
          <a:prstGeom prst="rect">
            <a:avLst/>
          </a:prstGeom>
          <a:solidFill>
            <a:schemeClr val="accent5"/>
          </a:solidFill>
        </p:spPr>
        <p:txBody>
          <a:bodyPr bIns="306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a picture</a:t>
            </a:r>
            <a:endParaRPr lang="en-GB" noProof="0" dirty="0"/>
          </a:p>
        </p:txBody>
      </p:sp>
      <p:sp>
        <p:nvSpPr>
          <p:cNvPr id="3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709161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73859" y="1487008"/>
            <a:ext cx="337781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8149224" y="4602365"/>
            <a:ext cx="2908299" cy="2123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38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01</a:t>
            </a:r>
            <a:endParaRPr lang="en-GB" noProof="0" dirty="0"/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73859" y="1905538"/>
            <a:ext cx="337781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bas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94690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565149" y="6682502"/>
            <a:ext cx="5930900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800" b="0" i="0" baseline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GB" noProof="0" dirty="0"/>
              <a:t>Legal / Source Descriptor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73859" y="2509837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6938191" y="2509837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_bas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0" y="-1"/>
            <a:ext cx="13442950" cy="7561263"/>
          </a:xfrm>
          <a:prstGeom prst="roundRect">
            <a:avLst>
              <a:gd name="adj" fmla="val 0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2091307"/>
            <a:ext cx="59309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573859" y="2509837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bg2"/>
                </a:solidFill>
                <a:latin typeface="+mj-lt"/>
              </a:defRPr>
            </a:lvl1pPr>
            <a:lvl2pPr>
              <a:defRPr sz="1400">
                <a:solidFill>
                  <a:schemeClr val="bg2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_basic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573858" y="1049440"/>
            <a:ext cx="1230394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600" b="0" i="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 err="1"/>
              <a:t>Subline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4423713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7412108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0400503" y="2902689"/>
            <a:ext cx="2665025" cy="4658572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1800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65150" y="1607361"/>
            <a:ext cx="3060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2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4423713" y="1614735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0" name="Textplatzhalter 5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7412108" y="1607361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2" name="Textplatzhalter 5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10400503" y="1607361"/>
            <a:ext cx="266502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4" name="Textplatzhalter 5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573859" y="2025891"/>
            <a:ext cx="30607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20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6" name="Textplatzhalt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4415347" y="2033265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7412108" y="2025891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8" name="Textplatzhalter 5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10383797" y="2025891"/>
            <a:ext cx="267339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-option_left-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4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698326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912053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11257800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1451" y="477022"/>
            <a:ext cx="1230634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80000"/>
              </a:lnSpc>
              <a:defRPr sz="4000" b="1" i="0" cap="none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Headline </a:t>
            </a:r>
            <a:endParaRPr lang="en-GB" noProof="0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3" hasCustomPrompt="1"/>
          </p:nvPr>
        </p:nvSpPr>
        <p:spPr bwMode="gray">
          <a:xfrm>
            <a:off x="595684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19" name="Textplatzhalter 5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595684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9705" indent="-179705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179705" indent="-179705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24" name="Bildplatzhalter 4"/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57145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5" name="Bildplatzhalter 4"/>
          <p:cNvSpPr>
            <a:spLocks noGrp="1"/>
          </p:cNvSpPr>
          <p:nvPr>
            <p:ph type="pic" sz="quarter" idx="40" hasCustomPrompt="1"/>
          </p:nvPr>
        </p:nvSpPr>
        <p:spPr bwMode="gray">
          <a:xfrm>
            <a:off x="270872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6" name="Bildplatzhalter 4"/>
          <p:cNvSpPr>
            <a:spLocks noGrp="1"/>
          </p:cNvSpPr>
          <p:nvPr>
            <p:ph type="pic" sz="quarter" idx="41" hasCustomPrompt="1"/>
          </p:nvPr>
        </p:nvSpPr>
        <p:spPr bwMode="gray">
          <a:xfrm>
            <a:off x="4845991" y="4510391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270872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484599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46" hasCustomPrompt="1"/>
          </p:nvPr>
        </p:nvSpPr>
        <p:spPr bwMode="gray">
          <a:xfrm>
            <a:off x="698326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48" hasCustomPrompt="1"/>
          </p:nvPr>
        </p:nvSpPr>
        <p:spPr bwMode="gray">
          <a:xfrm>
            <a:off x="9120531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50" hasCustomPrompt="1"/>
          </p:nvPr>
        </p:nvSpPr>
        <p:spPr bwMode="gray">
          <a:xfrm>
            <a:off x="11229812" y="3093339"/>
            <a:ext cx="162000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52" hasCustomPrompt="1"/>
          </p:nvPr>
        </p:nvSpPr>
        <p:spPr bwMode="gray">
          <a:xfrm>
            <a:off x="595684" y="1296988"/>
            <a:ext cx="590036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54" hasCustomPrompt="1"/>
          </p:nvPr>
        </p:nvSpPr>
        <p:spPr bwMode="gray">
          <a:xfrm>
            <a:off x="6946900" y="1296988"/>
            <a:ext cx="590036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lnSpc>
                <a:spcPct val="100000"/>
              </a:lnSpc>
              <a:defRPr sz="14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GB" noProof="0" dirty="0"/>
              <a:t>Content Headline</a:t>
            </a:r>
            <a:endParaRPr lang="en-GB" noProof="0" dirty="0"/>
          </a:p>
        </p:txBody>
      </p:sp>
      <p:sp>
        <p:nvSpPr>
          <p:cNvPr id="41" name="Bildplatzhalter 4"/>
          <p:cNvSpPr>
            <a:spLocks noGrp="1"/>
          </p:cNvSpPr>
          <p:nvPr>
            <p:ph type="pic" sz="quarter" idx="56" hasCustomPrompt="1"/>
          </p:nvPr>
        </p:nvSpPr>
        <p:spPr bwMode="gray">
          <a:xfrm>
            <a:off x="697696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2" name="Bildplatzhalter 4"/>
          <p:cNvSpPr>
            <a:spLocks noGrp="1"/>
          </p:cNvSpPr>
          <p:nvPr>
            <p:ph type="pic" sz="quarter" idx="57" hasCustomPrompt="1"/>
          </p:nvPr>
        </p:nvSpPr>
        <p:spPr bwMode="gray">
          <a:xfrm>
            <a:off x="911423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3" name="Bildplatzhalter 4"/>
          <p:cNvSpPr>
            <a:spLocks noGrp="1"/>
          </p:cNvSpPr>
          <p:nvPr>
            <p:ph type="pic" sz="quarter" idx="58" hasCustomPrompt="1"/>
          </p:nvPr>
        </p:nvSpPr>
        <p:spPr bwMode="gray">
          <a:xfrm>
            <a:off x="11251499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4" name="Bildplatzhalter 4"/>
          <p:cNvSpPr>
            <a:spLocks noGrp="1"/>
          </p:cNvSpPr>
          <p:nvPr>
            <p:ph type="pic" sz="quarter" idx="59" hasCustomPrompt="1"/>
          </p:nvPr>
        </p:nvSpPr>
        <p:spPr bwMode="gray">
          <a:xfrm>
            <a:off x="56515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5" name="Bildplatzhalter 4"/>
          <p:cNvSpPr>
            <a:spLocks noGrp="1"/>
          </p:cNvSpPr>
          <p:nvPr>
            <p:ph type="pic" sz="quarter" idx="60" hasCustomPrompt="1"/>
          </p:nvPr>
        </p:nvSpPr>
        <p:spPr bwMode="gray">
          <a:xfrm>
            <a:off x="270242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6" name="Bildplatzhalter 4"/>
          <p:cNvSpPr>
            <a:spLocks noGrp="1"/>
          </p:cNvSpPr>
          <p:nvPr>
            <p:ph type="pic" sz="quarter" idx="61" hasCustomPrompt="1"/>
          </p:nvPr>
        </p:nvSpPr>
        <p:spPr bwMode="gray">
          <a:xfrm>
            <a:off x="4839690" y="5706949"/>
            <a:ext cx="1620000" cy="1081204"/>
          </a:xfrm>
          <a:prstGeom prst="roundRect">
            <a:avLst>
              <a:gd name="adj" fmla="val 1288"/>
            </a:avLst>
          </a:prstGeom>
          <a:solidFill>
            <a:schemeClr val="accent5"/>
          </a:solidFill>
        </p:spPr>
        <p:txBody>
          <a:bodyPr bIns="72000" anchor="b" anchorCtr="0"/>
          <a:lstStyle>
            <a:lvl1pPr marL="0" marR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00"/>
            </a:lvl1pPr>
          </a:lstStyle>
          <a:p>
            <a:pPr marL="0" marR="0" lvl="0" indent="0" algn="ctr" defTabSz="10426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en-GB" noProof="0" dirty="0"/>
              <a:t>▲</a:t>
            </a:r>
            <a:br>
              <a:rPr lang="en-GB" noProof="0" dirty="0"/>
            </a:br>
            <a:r>
              <a:rPr lang="en-GB" noProof="0" dirty="0"/>
              <a:t>Add picture</a:t>
            </a:r>
            <a:endParaRPr lang="en-GB" noProof="0" dirty="0"/>
          </a:p>
        </p:txBody>
      </p:sp>
      <p:sp>
        <p:nvSpPr>
          <p:cNvPr id="48" name="Textplatzhalter 5"/>
          <p:cNvSpPr>
            <a:spLocks noGrp="1"/>
          </p:cNvSpPr>
          <p:nvPr>
            <p:ph type="body" sz="quarter" idx="62" hasCustomPrompt="1"/>
          </p:nvPr>
        </p:nvSpPr>
        <p:spPr bwMode="gray">
          <a:xfrm>
            <a:off x="565150" y="1715518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49" name="Textplatzhalter 5"/>
          <p:cNvSpPr>
            <a:spLocks noGrp="1"/>
          </p:cNvSpPr>
          <p:nvPr>
            <p:ph type="body" sz="quarter" idx="63" hasCustomPrompt="1"/>
          </p:nvPr>
        </p:nvSpPr>
        <p:spPr bwMode="gray">
          <a:xfrm>
            <a:off x="6958780" y="1712089"/>
            <a:ext cx="59309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 b="0" i="0" baseline="0">
                <a:solidFill>
                  <a:schemeClr val="accent3"/>
                </a:solidFill>
                <a:latin typeface="+mj-lt"/>
              </a:defRPr>
            </a:lvl1pPr>
            <a:lvl2pPr>
              <a:defRPr sz="1400">
                <a:solidFill>
                  <a:schemeClr val="accent3"/>
                </a:solidFill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50" name="Textplatzhalter 5"/>
          <p:cNvSpPr>
            <a:spLocks noGrp="1"/>
          </p:cNvSpPr>
          <p:nvPr>
            <p:ph type="body" sz="quarter" idx="64" hasCustomPrompt="1"/>
          </p:nvPr>
        </p:nvSpPr>
        <p:spPr bwMode="gray">
          <a:xfrm>
            <a:off x="2702420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180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51" name="Textplatzhalter 5"/>
          <p:cNvSpPr>
            <a:spLocks noGrp="1"/>
          </p:cNvSpPr>
          <p:nvPr>
            <p:ph type="body" sz="quarter" idx="65" hasCustomPrompt="1"/>
          </p:nvPr>
        </p:nvSpPr>
        <p:spPr bwMode="gray">
          <a:xfrm>
            <a:off x="4839690" y="3379404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180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52" name="Textplatzhalter 5"/>
          <p:cNvSpPr>
            <a:spLocks noGrp="1"/>
          </p:cNvSpPr>
          <p:nvPr>
            <p:ph type="body" sz="quarter" idx="66" hasCustomPrompt="1"/>
          </p:nvPr>
        </p:nvSpPr>
        <p:spPr bwMode="gray">
          <a:xfrm>
            <a:off x="6976960" y="3391189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180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53" name="Textplatzhalter 5"/>
          <p:cNvSpPr>
            <a:spLocks noGrp="1"/>
          </p:cNvSpPr>
          <p:nvPr>
            <p:ph type="body" sz="quarter" idx="67" hasCustomPrompt="1"/>
          </p:nvPr>
        </p:nvSpPr>
        <p:spPr bwMode="gray">
          <a:xfrm>
            <a:off x="9109117" y="3402456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180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  <p:sp>
        <p:nvSpPr>
          <p:cNvPr id="54" name="Textplatzhalter 5"/>
          <p:cNvSpPr>
            <a:spLocks noGrp="1"/>
          </p:cNvSpPr>
          <p:nvPr>
            <p:ph type="body" sz="quarter" idx="68" hasCustomPrompt="1"/>
          </p:nvPr>
        </p:nvSpPr>
        <p:spPr bwMode="gray">
          <a:xfrm>
            <a:off x="11229812" y="3402456"/>
            <a:ext cx="16200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000" b="0" i="0" baseline="0">
                <a:solidFill>
                  <a:schemeClr val="accent3"/>
                </a:solidFill>
                <a:latin typeface="+mn-lt"/>
              </a:defRPr>
            </a:lvl1pPr>
            <a:lvl2pPr marL="431800" indent="0">
              <a:buFontTx/>
              <a:buNone/>
              <a:defRPr sz="1000">
                <a:solidFill>
                  <a:schemeClr val="accent3"/>
                </a:solidFill>
                <a:latin typeface="+mn-lt"/>
              </a:defRPr>
            </a:lvl2pPr>
          </a:lstStyle>
          <a:p>
            <a:pPr marL="285750" marR="0" lvl="0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1</a:t>
            </a:r>
            <a:endParaRPr lang="en-GB" noProof="0" dirty="0"/>
          </a:p>
          <a:p>
            <a:pPr marL="717550" marR="0" lvl="1" indent="-285750" algn="l" defTabSz="10426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609020205090404" pitchFamily="49" charset="0"/>
              <a:buChar char="o"/>
              <a:defRPr/>
            </a:pPr>
            <a:r>
              <a:rPr lang="en-GB" noProof="0" dirty="0"/>
              <a:t>Content layer 2</a:t>
            </a:r>
            <a:endParaRPr lang="en-GB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3" Type="http://schemas.openxmlformats.org/officeDocument/2006/relationships/theme" Target="../theme/theme1.xml"/><Relationship Id="rId42" Type="http://schemas.openxmlformats.org/officeDocument/2006/relationships/vmlDrawing" Target="../drawings/vmlDrawing1.vml"/><Relationship Id="rId41" Type="http://schemas.openxmlformats.org/officeDocument/2006/relationships/image" Target="../media/image3.png"/><Relationship Id="rId4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39" Type="http://schemas.openxmlformats.org/officeDocument/2006/relationships/oleObject" Target="../embeddings/oleObject1.bin"/><Relationship Id="rId38" Type="http://schemas.openxmlformats.org/officeDocument/2006/relationships/tags" Target="../tags/tag1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38"/>
            </p:custDataLst>
          </p:nvPr>
        </p:nvGraphicFramePr>
        <p:xfrm>
          <a:off x="2001" y="1595"/>
          <a:ext cx="1995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think-cell Folie" r:id="rId39" imgW="0" imgH="0" progId="TCLayout.ActiveDocument.1">
                  <p:embed/>
                </p:oleObj>
              </mc:Choice>
              <mc:Fallback>
                <p:oleObj name="think-cell Folie" r:id="rId39" imgW="0" imgH="0" progId="TCLayout.ActiveDocument.1">
                  <p:embed/>
                  <p:pic>
                    <p:nvPicPr>
                      <p:cNvPr id="0" name="Objekt 3" hidden="1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001" y="1595"/>
                        <a:ext cx="1995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feld 38"/>
          <p:cNvSpPr txBox="1"/>
          <p:nvPr userDrawn="1"/>
        </p:nvSpPr>
        <p:spPr bwMode="gray">
          <a:xfrm>
            <a:off x="11891043" y="7150478"/>
            <a:ext cx="987265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15" name="Picture 14" descr="A black background with blue text&#10;&#10;Description automatically generated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1" y="6958211"/>
            <a:ext cx="1288839" cy="7249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/>
  <p:txStyles>
    <p:titleStyle>
      <a:lvl1pPr algn="l" defTabSz="1042670" rtl="0" eaLnBrk="1" latinLnBrk="0" hangingPunct="1">
        <a:spcBef>
          <a:spcPct val="0"/>
        </a:spcBef>
        <a:buNone/>
        <a:defRPr lang="de-DE" sz="2000" b="1" i="0" u="none" strike="noStrike" kern="1200" baseline="0" smtClean="0">
          <a:solidFill>
            <a:schemeClr val="tx1"/>
          </a:solidFill>
          <a:latin typeface="Tahoma" panose="020B0804030504040204" pitchFamily="34" charset="0"/>
          <a:ea typeface="+mj-ea"/>
          <a:cs typeface="Tahoma" panose="020B0804030504040204" pitchFamily="34" charset="0"/>
        </a:defRPr>
      </a:lvl1pPr>
    </p:titleStyle>
    <p:bodyStyle>
      <a:lvl1pPr marL="0" indent="0" algn="l" defTabSz="104267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None/>
        <a:defRPr lang="de-DE" sz="1600" b="0" i="0" u="none" strike="noStrike" kern="1200" baseline="0" smtClean="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1pPr>
      <a:lvl2pPr marL="431800" indent="-215900" algn="l" defTabSz="542925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 baseline="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2pPr>
      <a:lvl3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3pPr>
      <a:lvl4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4pPr>
      <a:lvl5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5pPr>
      <a:lvl6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6pPr>
      <a:lvl7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7pPr>
      <a:lvl8pPr marL="864235" indent="-215900" algn="l" defTabSz="1042670" rtl="0" eaLnBrk="1" latinLnBrk="0" hangingPunct="1">
        <a:lnSpc>
          <a:spcPct val="130000"/>
        </a:lnSpc>
        <a:spcBef>
          <a:spcPts val="0"/>
        </a:spcBef>
        <a:buClr>
          <a:schemeClr val="tx1"/>
        </a:buClr>
        <a:buSzPct val="120000"/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Verdana" panose="020B08040305040B0204" pitchFamily="34" charset="0"/>
          <a:ea typeface="Verdana" panose="020B08040305040B0204" pitchFamily="34" charset="0"/>
          <a:cs typeface="Verdana" panose="020B08040305040B0204" pitchFamily="34" charset="0"/>
        </a:defRPr>
      </a:lvl8pPr>
      <a:lvl9pPr marL="4432300" indent="-260985" algn="l" defTabSz="1042670" rtl="0" eaLnBrk="1" latinLnBrk="0" hangingPunct="1">
        <a:spcBef>
          <a:spcPct val="20000"/>
        </a:spcBef>
        <a:buFont typeface="Arial" panose="020B060402020209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33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67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64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7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31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4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49980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315" algn="l" defTabSz="104267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ildplatzhalter 161" descr="Ein Bild, das Screenshot, Gebäude, Wolkenkratzer, Stadt enthält.&#10;&#10;Automatisch generierte Beschreibung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2" r="1010" b="2642"/>
          <a:stretch>
            <a:fillRect/>
          </a:stretch>
        </p:blipFill>
        <p:spPr>
          <a:xfrm>
            <a:off x="0" y="1"/>
            <a:ext cx="13442950" cy="7561262"/>
          </a:xfrm>
        </p:spPr>
      </p:pic>
      <p:sp>
        <p:nvSpPr>
          <p:cNvPr id="165" name="Rechteck 164"/>
          <p:cNvSpPr/>
          <p:nvPr/>
        </p:nvSpPr>
        <p:spPr>
          <a:xfrm>
            <a:off x="0" y="1"/>
            <a:ext cx="13442950" cy="5142920"/>
          </a:xfrm>
          <a:prstGeom prst="rect">
            <a:avLst/>
          </a:prstGeom>
          <a:gradFill>
            <a:gsLst>
              <a:gs pos="59000">
                <a:schemeClr val="tx1">
                  <a:alpha val="65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506162" y="969694"/>
            <a:ext cx="12261983" cy="1477328"/>
          </a:xfrm>
        </p:spPr>
        <p:txBody>
          <a:bodyPr/>
          <a:lstStyle/>
          <a:p>
            <a:pPr marR="0" algn="ctr" rtl="0"/>
            <a:r>
              <a:rPr lang="en-US" sz="6000" i="0" u="none" strike="noStrike" dirty="0"/>
              <a:t>Smart Controls, Seamless Operations</a:t>
            </a:r>
            <a:endParaRPr lang="en-US" sz="6000" i="0" u="none" strike="noStrik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2864853" y="2498726"/>
            <a:ext cx="7560526" cy="861695"/>
          </a:xfrm>
        </p:spPr>
        <p:txBody>
          <a:bodyPr/>
          <a:lstStyle/>
          <a:p>
            <a:pPr algn="ctr"/>
            <a:r>
              <a:rPr lang="en-US" altLang="en-US" dirty="0"/>
              <a:t>Achieving Operational Excellence through Digital Controls</a:t>
            </a:r>
            <a:endParaRPr lang="en-US" altLang="en-US" dirty="0"/>
          </a:p>
        </p:txBody>
      </p:sp>
      <p:sp>
        <p:nvSpPr>
          <p:cNvPr id="166" name="Textfeld 165"/>
          <p:cNvSpPr txBox="1"/>
          <p:nvPr/>
        </p:nvSpPr>
        <p:spPr>
          <a:xfrm>
            <a:off x="15984187" y="578439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endParaRPr lang="de-DE" sz="1600" dirty="0"/>
          </a:p>
        </p:txBody>
      </p:sp>
      <p:sp>
        <p:nvSpPr>
          <p:cNvPr id="167" name="Textfeld 166"/>
          <p:cNvSpPr txBox="1"/>
          <p:nvPr/>
        </p:nvSpPr>
        <p:spPr>
          <a:xfrm>
            <a:off x="15509174" y="8645236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endParaRPr lang="de-DE" sz="1600" dirty="0"/>
          </a:p>
        </p:txBody>
      </p:sp>
      <p:sp>
        <p:nvSpPr>
          <p:cNvPr id="168" name="Textfeld 167"/>
          <p:cNvSpPr txBox="1"/>
          <p:nvPr/>
        </p:nvSpPr>
        <p:spPr>
          <a:xfrm>
            <a:off x="18561132" y="5830784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endParaRPr lang="de-DE" sz="1600" dirty="0"/>
          </a:p>
        </p:txBody>
      </p:sp>
      <p:sp>
        <p:nvSpPr>
          <p:cNvPr id="171" name="Textfeld 170"/>
          <p:cNvSpPr txBox="1"/>
          <p:nvPr/>
        </p:nvSpPr>
        <p:spPr>
          <a:xfrm>
            <a:off x="14856823" y="4258491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endParaRPr lang="de-DE" sz="1600" dirty="0"/>
          </a:p>
        </p:txBody>
      </p:sp>
      <p:pic>
        <p:nvPicPr>
          <p:cNvPr id="8" name="Picture 7" descr="A logo on a black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385" y="3079202"/>
            <a:ext cx="10537903" cy="59275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0"/>
          <p:cNvSpPr txBox="1"/>
          <p:nvPr/>
        </p:nvSpPr>
        <p:spPr>
          <a:xfrm>
            <a:off x="409745" y="320329"/>
            <a:ext cx="12393130" cy="441325"/>
          </a:xfrm>
          <a:prstGeom prst="rect">
            <a:avLst/>
          </a:prstGeom>
        </p:spPr>
        <p:txBody>
          <a:bodyPr vert="horz" wrap="square" lIns="0" tIns="1399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altLang="en-US" sz="3085" b="1">
                <a:solidFill>
                  <a:srgbClr val="00223E"/>
                </a:solidFill>
                <a:cs typeface="Futura Bold" panose="020B0602020204020303" charset="0"/>
              </a:rPr>
              <a:t>Use Case 1 :  Confidence for 3-Way Match</a:t>
            </a:r>
            <a:endParaRPr lang="tr-TR" altLang="en-US" sz="3085" b="1">
              <a:solidFill>
                <a:srgbClr val="00223E"/>
              </a:solidFill>
              <a:cs typeface="Futura Bold" panose="020B0602020204020303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575" y="1075055"/>
            <a:ext cx="12307570" cy="44964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0"/>
          <p:cNvSpPr txBox="1"/>
          <p:nvPr/>
        </p:nvSpPr>
        <p:spPr>
          <a:xfrm>
            <a:off x="409745" y="320329"/>
            <a:ext cx="12393130" cy="441325"/>
          </a:xfrm>
          <a:prstGeom prst="rect">
            <a:avLst/>
          </a:prstGeom>
        </p:spPr>
        <p:txBody>
          <a:bodyPr vert="horz" wrap="square" lIns="0" tIns="1399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altLang="en-US" sz="3085" b="1">
                <a:solidFill>
                  <a:srgbClr val="00223E"/>
                </a:solidFill>
                <a:cs typeface="Futura Bold" panose="020B0602020204020303" charset="0"/>
              </a:rPr>
              <a:t>Use Case 2 : P2P Master Data &amp; Customizing Controls</a:t>
            </a:r>
            <a:endParaRPr lang="tr-TR" altLang="en-US" sz="3085" b="1">
              <a:solidFill>
                <a:srgbClr val="00223E"/>
              </a:solidFill>
              <a:cs typeface="Futura Bold" panose="020B0602020204020303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966470"/>
            <a:ext cx="12675235" cy="5306060"/>
          </a:xfrm>
          <a:prstGeom prst="rect">
            <a:avLst/>
          </a:prstGeom>
        </p:spPr>
      </p:pic>
      <p:sp>
        <p:nvSpPr>
          <p:cNvPr id="2" name="Round Single Corner Rectangle 1"/>
          <p:cNvSpPr/>
          <p:nvPr/>
        </p:nvSpPr>
        <p:spPr>
          <a:xfrm>
            <a:off x="863600" y="1027430"/>
            <a:ext cx="662305" cy="276225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0"/>
          <p:cNvSpPr txBox="1"/>
          <p:nvPr/>
        </p:nvSpPr>
        <p:spPr>
          <a:xfrm>
            <a:off x="409745" y="320329"/>
            <a:ext cx="12393130" cy="441325"/>
          </a:xfrm>
          <a:prstGeom prst="rect">
            <a:avLst/>
          </a:prstGeom>
        </p:spPr>
        <p:txBody>
          <a:bodyPr vert="horz" wrap="square" lIns="0" tIns="1399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r-TR" altLang="en-US" sz="3085" b="1">
                <a:solidFill>
                  <a:srgbClr val="00223E"/>
                </a:solidFill>
                <a:cs typeface="Futura Bold" panose="020B0602020204020303" charset="0"/>
              </a:rPr>
              <a:t>Control Cockpit</a:t>
            </a:r>
            <a:endParaRPr lang="tr-TR" altLang="en-US" sz="3085" b="1">
              <a:solidFill>
                <a:srgbClr val="00223E"/>
              </a:solidFill>
              <a:cs typeface="Futura Bold" panose="020B0602020204020303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949960"/>
            <a:ext cx="11963400" cy="5661660"/>
          </a:xfrm>
          <a:prstGeom prst="rect">
            <a:avLst/>
          </a:prstGeom>
        </p:spPr>
      </p:pic>
      <p:sp>
        <p:nvSpPr>
          <p:cNvPr id="2" name="Round Single Corner Rectangle 1"/>
          <p:cNvSpPr/>
          <p:nvPr/>
        </p:nvSpPr>
        <p:spPr>
          <a:xfrm>
            <a:off x="670560" y="949960"/>
            <a:ext cx="487680" cy="257810"/>
          </a:xfrm>
          <a:prstGeom prst="round1Rect">
            <a:avLst/>
          </a:pr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72000" tIns="72000" rIns="72000" bIns="72000" rtlCol="0" anchor="ctr"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10"/>
          <p:cNvSpPr txBox="1"/>
          <p:nvPr/>
        </p:nvSpPr>
        <p:spPr>
          <a:xfrm>
            <a:off x="409745" y="146658"/>
            <a:ext cx="12393130" cy="788670"/>
          </a:xfrm>
          <a:prstGeom prst="rect">
            <a:avLst/>
          </a:prstGeom>
        </p:spPr>
        <p:txBody>
          <a:bodyPr vert="horz" wrap="square" lIns="0" tIns="13999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altLang="en-GB" sz="4000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  <a:sym typeface="+mn-ea"/>
              </a:rPr>
              <a:t>Implementation Timeline</a:t>
            </a:r>
            <a:endParaRPr lang="tr-TR" altLang="en-GB" sz="4000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  <a:sym typeface="+mn-ea"/>
            </a:endParaRPr>
          </a:p>
          <a:p>
            <a:r>
              <a:rPr lang="en-US" altLang="en-US" sz="1600">
                <a:solidFill>
                  <a:schemeClr val="tx2"/>
                </a:solidFill>
                <a:sym typeface="+mn-ea"/>
              </a:rPr>
              <a:t>Rapid Delivery, Maximum Impact</a:t>
            </a:r>
            <a:endParaRPr lang="en-US" altLang="en-US" sz="1600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  <a:sym typeface="+mn-ea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38101" y="1645285"/>
            <a:ext cx="11506928" cy="5046244"/>
            <a:chOff x="531" y="2448"/>
            <a:chExt cx="15255" cy="6962"/>
          </a:xfrm>
        </p:grpSpPr>
        <p:grpSp>
          <p:nvGrpSpPr>
            <p:cNvPr id="2" name="Group 2"/>
            <p:cNvGrpSpPr/>
            <p:nvPr/>
          </p:nvGrpSpPr>
          <p:grpSpPr>
            <a:xfrm>
              <a:off x="531" y="3036"/>
              <a:ext cx="13774" cy="6159"/>
              <a:chOff x="0" y="-57207"/>
              <a:chExt cx="3133936" cy="140140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133915" cy="1344202"/>
              </a:xfrm>
              <a:custGeom>
                <a:avLst/>
                <a:gdLst/>
                <a:ahLst/>
                <a:cxnLst/>
                <a:rect l="l" t="t" r="r" b="b"/>
                <a:pathLst>
                  <a:path w="3133915" h="1344202">
                    <a:moveTo>
                      <a:pt x="38428" y="0"/>
                    </a:moveTo>
                    <a:lnTo>
                      <a:pt x="3095487" y="0"/>
                    </a:lnTo>
                    <a:cubicBezTo>
                      <a:pt x="3116710" y="0"/>
                      <a:pt x="3133915" y="17205"/>
                      <a:pt x="3133915" y="38428"/>
                    </a:cubicBezTo>
                    <a:lnTo>
                      <a:pt x="3133915" y="1305774"/>
                    </a:lnTo>
                    <a:cubicBezTo>
                      <a:pt x="3133915" y="1315966"/>
                      <a:pt x="3129866" y="1325740"/>
                      <a:pt x="3122660" y="1332947"/>
                    </a:cubicBezTo>
                    <a:cubicBezTo>
                      <a:pt x="3115453" y="1340153"/>
                      <a:pt x="3105679" y="1344202"/>
                      <a:pt x="3095487" y="1344202"/>
                    </a:cubicBezTo>
                    <a:lnTo>
                      <a:pt x="38428" y="1344202"/>
                    </a:lnTo>
                    <a:cubicBezTo>
                      <a:pt x="28236" y="1344202"/>
                      <a:pt x="18462" y="1340153"/>
                      <a:pt x="11255" y="1332947"/>
                    </a:cubicBezTo>
                    <a:cubicBezTo>
                      <a:pt x="4049" y="1325740"/>
                      <a:pt x="0" y="1315966"/>
                      <a:pt x="0" y="1305774"/>
                    </a:cubicBezTo>
                    <a:lnTo>
                      <a:pt x="0" y="38428"/>
                    </a:lnTo>
                    <a:cubicBezTo>
                      <a:pt x="0" y="28236"/>
                      <a:pt x="4049" y="18462"/>
                      <a:pt x="11255" y="11255"/>
                    </a:cubicBezTo>
                    <a:cubicBezTo>
                      <a:pt x="18462" y="4049"/>
                      <a:pt x="28236" y="0"/>
                      <a:pt x="384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>
                <a:off x="0" y="-57207"/>
                <a:ext cx="3133936" cy="803682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  <a:cs typeface="Aptos Display" panose="020B0004020202020204" pitchFamily="34" charset="0"/>
                </a:endParaRPr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4551" y="2934"/>
              <a:ext cx="1112" cy="3642"/>
              <a:chOff x="0" y="-57207"/>
              <a:chExt cx="253131" cy="8286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53131" cy="769804"/>
              </a:xfrm>
              <a:custGeom>
                <a:avLst/>
                <a:gdLst/>
                <a:ahLst/>
                <a:cxnLst/>
                <a:rect l="l" t="t" r="r" b="b"/>
                <a:pathLst>
                  <a:path w="253117" h="1057079">
                    <a:moveTo>
                      <a:pt x="0" y="0"/>
                    </a:moveTo>
                    <a:lnTo>
                      <a:pt x="253117" y="0"/>
                    </a:lnTo>
                    <a:lnTo>
                      <a:pt x="253117" y="1057079"/>
                    </a:lnTo>
                    <a:lnTo>
                      <a:pt x="0" y="105707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57207"/>
                <a:ext cx="253131" cy="828605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777" y="2934"/>
              <a:ext cx="1112" cy="3642"/>
              <a:chOff x="0" y="-57207"/>
              <a:chExt cx="253131" cy="82860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53131" cy="769804"/>
              </a:xfrm>
              <a:custGeom>
                <a:avLst/>
                <a:gdLst/>
                <a:ahLst/>
                <a:cxnLst/>
                <a:rect l="l" t="t" r="r" b="b"/>
                <a:pathLst>
                  <a:path w="253117" h="1057079">
                    <a:moveTo>
                      <a:pt x="0" y="0"/>
                    </a:moveTo>
                    <a:lnTo>
                      <a:pt x="253117" y="0"/>
                    </a:lnTo>
                    <a:lnTo>
                      <a:pt x="253117" y="1057079"/>
                    </a:lnTo>
                    <a:lnTo>
                      <a:pt x="0" y="105707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57207"/>
                <a:ext cx="253131" cy="828605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5663" y="3185"/>
              <a:ext cx="1114" cy="4646"/>
              <a:chOff x="0" y="0"/>
              <a:chExt cx="253379" cy="1057079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53379" cy="1057079"/>
              </a:xfrm>
              <a:custGeom>
                <a:avLst/>
                <a:gdLst/>
                <a:ahLst/>
                <a:cxnLst/>
                <a:rect l="l" t="t" r="r" b="b"/>
                <a:pathLst>
                  <a:path w="253379" h="1057079">
                    <a:moveTo>
                      <a:pt x="0" y="0"/>
                    </a:moveTo>
                    <a:lnTo>
                      <a:pt x="253379" y="0"/>
                    </a:lnTo>
                    <a:lnTo>
                      <a:pt x="253379" y="1057079"/>
                    </a:lnTo>
                    <a:lnTo>
                      <a:pt x="0" y="105707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57150"/>
                <a:ext cx="253379" cy="1114229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0220" y="3215"/>
              <a:ext cx="1114" cy="6195"/>
              <a:chOff x="0" y="0"/>
              <a:chExt cx="253379" cy="140949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53379" cy="1409493"/>
              </a:xfrm>
              <a:custGeom>
                <a:avLst/>
                <a:gdLst/>
                <a:ahLst/>
                <a:cxnLst/>
                <a:rect l="l" t="t" r="r" b="b"/>
                <a:pathLst>
                  <a:path w="253379" h="1409493">
                    <a:moveTo>
                      <a:pt x="0" y="0"/>
                    </a:moveTo>
                    <a:lnTo>
                      <a:pt x="253379" y="0"/>
                    </a:lnTo>
                    <a:lnTo>
                      <a:pt x="253379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57150"/>
                <a:ext cx="253379" cy="1466643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9003" y="2927"/>
              <a:ext cx="1112" cy="3648"/>
              <a:chOff x="0" y="-57204"/>
              <a:chExt cx="253131" cy="82995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53131" cy="771357"/>
              </a:xfrm>
              <a:custGeom>
                <a:avLst/>
                <a:gdLst/>
                <a:ahLst/>
                <a:cxnLst/>
                <a:rect l="l" t="t" r="r" b="b"/>
                <a:pathLst>
                  <a:path w="253117" h="1058843">
                    <a:moveTo>
                      <a:pt x="0" y="0"/>
                    </a:moveTo>
                    <a:lnTo>
                      <a:pt x="253117" y="0"/>
                    </a:lnTo>
                    <a:lnTo>
                      <a:pt x="253117" y="1058843"/>
                    </a:lnTo>
                    <a:lnTo>
                      <a:pt x="0" y="1058843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57204"/>
                <a:ext cx="253131" cy="829957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2446" y="3215"/>
              <a:ext cx="1114" cy="6195"/>
              <a:chOff x="0" y="0"/>
              <a:chExt cx="253379" cy="140949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53379" cy="1409493"/>
              </a:xfrm>
              <a:custGeom>
                <a:avLst/>
                <a:gdLst/>
                <a:ahLst/>
                <a:cxnLst/>
                <a:rect l="l" t="t" r="r" b="b"/>
                <a:pathLst>
                  <a:path w="253379" h="1409493">
                    <a:moveTo>
                      <a:pt x="0" y="0"/>
                    </a:moveTo>
                    <a:lnTo>
                      <a:pt x="253379" y="0"/>
                    </a:lnTo>
                    <a:lnTo>
                      <a:pt x="253379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57150"/>
                <a:ext cx="253379" cy="1466643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1229" y="2934"/>
              <a:ext cx="1112" cy="3648"/>
              <a:chOff x="0" y="-57207"/>
              <a:chExt cx="253131" cy="830001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53131" cy="760834"/>
              </a:xfrm>
              <a:custGeom>
                <a:avLst/>
                <a:gdLst/>
                <a:ahLst/>
                <a:cxnLst/>
                <a:rect l="l" t="t" r="r" b="b"/>
                <a:pathLst>
                  <a:path w="253117" h="1057079">
                    <a:moveTo>
                      <a:pt x="0" y="0"/>
                    </a:moveTo>
                    <a:lnTo>
                      <a:pt x="253117" y="0"/>
                    </a:lnTo>
                    <a:lnTo>
                      <a:pt x="253117" y="1057079"/>
                    </a:lnTo>
                    <a:lnTo>
                      <a:pt x="0" y="1057079"/>
                    </a:lnTo>
                    <a:close/>
                  </a:path>
                </a:pathLst>
              </a:custGeom>
              <a:solidFill>
                <a:srgbClr val="F7F8FD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57207"/>
                <a:ext cx="253131" cy="830001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4672" y="3215"/>
              <a:ext cx="1114" cy="6195"/>
              <a:chOff x="0" y="0"/>
              <a:chExt cx="253379" cy="140949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53379" cy="1409493"/>
              </a:xfrm>
              <a:custGeom>
                <a:avLst/>
                <a:gdLst/>
                <a:ahLst/>
                <a:cxnLst/>
                <a:rect l="l" t="t" r="r" b="b"/>
                <a:pathLst>
                  <a:path w="253379" h="1409493">
                    <a:moveTo>
                      <a:pt x="0" y="0"/>
                    </a:moveTo>
                    <a:lnTo>
                      <a:pt x="253379" y="0"/>
                    </a:lnTo>
                    <a:lnTo>
                      <a:pt x="253379" y="1409493"/>
                    </a:lnTo>
                    <a:lnTo>
                      <a:pt x="0" y="1409493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tr-TR" sz="2190">
                  <a:latin typeface="+mj-lt"/>
                </a:endParaRPr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57150"/>
                <a:ext cx="253379" cy="1466643"/>
              </a:xfrm>
              <a:prstGeom prst="rect">
                <a:avLst/>
              </a:prstGeom>
            </p:spPr>
            <p:txBody>
              <a:bodyPr lIns="52509" tIns="52509" rIns="52509" bIns="52509" rtlCol="0" anchor="ctr"/>
              <a:lstStyle/>
              <a:p>
                <a:pPr algn="ctr">
                  <a:lnSpc>
                    <a:spcPts val="2005"/>
                  </a:lnSpc>
                </a:pPr>
                <a:endParaRPr sz="1865">
                  <a:latin typeface="+mj-lt"/>
                </a:endParaRP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359" y="3495"/>
              <a:ext cx="2744" cy="1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</a:pPr>
              <a:r>
                <a:rPr lang="en-US" sz="1545">
                  <a:latin typeface="+mj-lt"/>
                  <a:ea typeface="Futura" panose="020B0602020204020303"/>
                  <a:cs typeface="Aptos Display" panose="020B0004020202020204" pitchFamily="34" charset="0"/>
                  <a:sym typeface="Futura" panose="020B0602020204020303"/>
                </a:rPr>
                <a:t>Activation of the solution</a:t>
              </a:r>
              <a:endParaRPr lang="en-US" sz="1545">
                <a:latin typeface="+mj-lt"/>
                <a:ea typeface="Futura" panose="020B0602020204020303"/>
                <a:cs typeface="Aptos Display" panose="020B0004020202020204" pitchFamily="34" charset="0"/>
                <a:sym typeface="Futura" panose="020B0602020204020303"/>
              </a:endParaRPr>
            </a:p>
            <a:p>
              <a:pPr>
                <a:lnSpc>
                  <a:spcPts val="2160"/>
                </a:lnSpc>
                <a:spcBef>
                  <a:spcPct val="0"/>
                </a:spcBef>
              </a:pPr>
              <a:endParaRPr lang="en-US" sz="1545">
                <a:latin typeface="+mj-lt"/>
                <a:ea typeface="Futura" panose="020B0602020204020303"/>
                <a:cs typeface="Aptos Display" panose="020B0004020202020204" pitchFamily="34" charset="0"/>
                <a:sym typeface="Futura" panose="020B0602020204020303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359" y="4660"/>
              <a:ext cx="2744" cy="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  <a:spcBef>
                  <a:spcPct val="0"/>
                </a:spcBef>
              </a:pPr>
              <a:r>
                <a:rPr lang="tr-TR" altLang="en-US" sz="1545">
                  <a:latin typeface="+mj-lt"/>
                  <a:ea typeface="Futura" panose="020B0602020204020303"/>
                  <a:cs typeface="Aptos Display" panose="020B0004020202020204" pitchFamily="34" charset="0"/>
                  <a:sym typeface="Futura" panose="020B0602020204020303"/>
                </a:rPr>
                <a:t>Tests &amp; Trainings</a:t>
              </a:r>
              <a:endParaRPr lang="tr-TR" altLang="en-US" sz="1545">
                <a:latin typeface="+mj-lt"/>
                <a:ea typeface="Futura" panose="020B0602020204020303"/>
                <a:cs typeface="Aptos Display" panose="020B0004020202020204" pitchFamily="34" charset="0"/>
                <a:sym typeface="Futura" panose="020B0602020204020303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359" y="5825"/>
              <a:ext cx="2744" cy="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  <a:spcBef>
                  <a:spcPct val="0"/>
                </a:spcBef>
              </a:pPr>
              <a:r>
                <a:rPr lang="tr-TR" altLang="en-US" sz="1545" dirty="0">
                  <a:latin typeface="+mj-lt"/>
                  <a:ea typeface="Futura" panose="020B0602020204020303"/>
                  <a:cs typeface="Aptos Display" panose="020B0004020202020204" pitchFamily="34" charset="0"/>
                  <a:sym typeface="Futura" panose="020B0602020204020303"/>
                </a:rPr>
                <a:t>Go-Live</a:t>
              </a:r>
              <a:endParaRPr lang="tr-TR" altLang="en-US" sz="1545" dirty="0">
                <a:latin typeface="+mj-lt"/>
                <a:ea typeface="Futura" panose="020B0602020204020303"/>
                <a:cs typeface="Aptos Display" panose="020B0004020202020204" pitchFamily="34" charset="0"/>
                <a:sym typeface="Futura" panose="020B0602020204020303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359" y="2448"/>
              <a:ext cx="2744" cy="3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60"/>
                </a:lnSpc>
                <a:spcBef>
                  <a:spcPct val="0"/>
                </a:spcBef>
              </a:pPr>
              <a:r>
                <a:rPr lang="en-US" sz="1450" b="1">
                  <a:solidFill>
                    <a:srgbClr val="003049"/>
                  </a:solidFill>
                  <a:latin typeface="+mj-lt"/>
                  <a:ea typeface="Futura Bold" panose="020B0602020204020303"/>
                  <a:cs typeface="Futura Bold" panose="020B0602020204020303" charset="0"/>
                  <a:sym typeface="Futura Bold" panose="020B0602020204020303"/>
                </a:rPr>
                <a:t>TASK / </a:t>
              </a:r>
              <a:r>
                <a:rPr lang="tr-TR" altLang="en-US" sz="1450" b="1">
                  <a:solidFill>
                    <a:srgbClr val="003049"/>
                  </a:solidFill>
                  <a:latin typeface="+mj-lt"/>
                  <a:ea typeface="Futura Bold" panose="020B0602020204020303"/>
                  <a:cs typeface="Futura Bold" panose="020B0602020204020303" charset="0"/>
                  <a:sym typeface="Futura Bold" panose="020B0602020204020303"/>
                </a:rPr>
                <a:t>PROCESS</a:t>
              </a:r>
              <a:endParaRPr lang="tr-TR" altLang="en-US" sz="1450" b="1">
                <a:solidFill>
                  <a:srgbClr val="003049"/>
                </a:solidFill>
                <a:latin typeface="+mj-lt"/>
                <a:ea typeface="Futura Bold" panose="020B0602020204020303"/>
                <a:cs typeface="Futura Bold" panose="020B0602020204020303" charset="0"/>
                <a:sym typeface="Futura Bold" panose="020B0602020204020303"/>
              </a:endParaRPr>
            </a:p>
          </p:txBody>
        </p:sp>
        <p:sp>
          <p:nvSpPr>
            <p:cNvPr id="35" name="Freeform 35"/>
            <p:cNvSpPr/>
            <p:nvPr/>
          </p:nvSpPr>
          <p:spPr>
            <a:xfrm>
              <a:off x="4551" y="3587"/>
              <a:ext cx="2226" cy="434"/>
            </a:xfrm>
            <a:custGeom>
              <a:avLst/>
              <a:gdLst/>
              <a:ahLst/>
              <a:cxnLst/>
              <a:rect l="l" t="t" r="r" b="b"/>
              <a:pathLst>
                <a:path w="3170938" h="618992">
                  <a:moveTo>
                    <a:pt x="2967738" y="0"/>
                  </a:moveTo>
                  <a:cubicBezTo>
                    <a:pt x="3079962" y="0"/>
                    <a:pt x="3170938" y="138566"/>
                    <a:pt x="3170938" y="309496"/>
                  </a:cubicBezTo>
                  <a:cubicBezTo>
                    <a:pt x="3170938" y="480426"/>
                    <a:pt x="3079962" y="618992"/>
                    <a:pt x="2967738" y="618992"/>
                  </a:cubicBezTo>
                  <a:lnTo>
                    <a:pt x="203200" y="618992"/>
                  </a:lnTo>
                  <a:cubicBezTo>
                    <a:pt x="90976" y="618992"/>
                    <a:pt x="0" y="480426"/>
                    <a:pt x="0" y="309496"/>
                  </a:cubicBezTo>
                  <a:cubicBezTo>
                    <a:pt x="0" y="1385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223E"/>
            </a:solidFill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  <p:sp>
          <p:nvSpPr>
            <p:cNvPr id="43" name="AutoShape 43"/>
            <p:cNvSpPr/>
            <p:nvPr/>
          </p:nvSpPr>
          <p:spPr>
            <a:xfrm>
              <a:off x="883" y="4351"/>
              <a:ext cx="13422" cy="0"/>
            </a:xfrm>
            <a:prstGeom prst="line">
              <a:avLst/>
            </a:prstGeom>
            <a:ln w="9525" cap="flat">
              <a:solidFill>
                <a:srgbClr val="D9D9D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  <p:sp>
          <p:nvSpPr>
            <p:cNvPr id="44" name="AutoShape 44"/>
            <p:cNvSpPr/>
            <p:nvPr/>
          </p:nvSpPr>
          <p:spPr>
            <a:xfrm>
              <a:off x="883" y="5524"/>
              <a:ext cx="13422" cy="0"/>
            </a:xfrm>
            <a:prstGeom prst="line">
              <a:avLst/>
            </a:prstGeom>
            <a:ln w="9525" cap="flat">
              <a:solidFill>
                <a:srgbClr val="D9D9D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  <p:sp>
          <p:nvSpPr>
            <p:cNvPr id="45" name="AutoShape 45"/>
            <p:cNvSpPr/>
            <p:nvPr/>
          </p:nvSpPr>
          <p:spPr>
            <a:xfrm>
              <a:off x="876" y="6575"/>
              <a:ext cx="13428" cy="0"/>
            </a:xfrm>
            <a:prstGeom prst="line">
              <a:avLst/>
            </a:prstGeom>
            <a:ln w="9525" cap="flat">
              <a:solidFill>
                <a:srgbClr val="D9D9D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4551" y="2573"/>
              <a:ext cx="2226" cy="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5"/>
                </a:lnSpc>
              </a:pPr>
              <a:r>
                <a:rPr lang="tr-TR" altLang="en-US" sz="1135" b="1">
                  <a:solidFill>
                    <a:schemeClr val="accent2"/>
                  </a:solidFill>
                  <a:latin typeface="+mj-lt"/>
                  <a:ea typeface="Futura Bold" panose="020B0602020204020303"/>
                  <a:cs typeface="Futura Bold" panose="020B0602020204020303"/>
                  <a:sym typeface="Futura Bold" panose="020B0602020204020303"/>
                </a:rPr>
                <a:t>Day 1 -2</a:t>
              </a:r>
              <a:endParaRPr lang="tr-TR" altLang="en-US" sz="1135" b="1">
                <a:solidFill>
                  <a:schemeClr val="accent2"/>
                </a:solidFill>
                <a:latin typeface="+mj-lt"/>
                <a:ea typeface="Futura Bold" panose="020B0602020204020303"/>
                <a:cs typeface="Futura Bold" panose="020B0602020204020303"/>
                <a:sym typeface="Futura Bold" panose="020B0602020204020303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6776" y="2573"/>
              <a:ext cx="2226" cy="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5"/>
                </a:lnSpc>
              </a:pPr>
              <a:r>
                <a:rPr lang="tr-TR" altLang="en-US" sz="1135" b="1">
                  <a:solidFill>
                    <a:schemeClr val="accent2"/>
                  </a:solidFill>
                  <a:latin typeface="+mj-lt"/>
                  <a:ea typeface="Futura Bold" panose="020B0602020204020303"/>
                  <a:cs typeface="Futura Bold" panose="020B0602020204020303"/>
                  <a:sym typeface="Futura Bold" panose="020B0602020204020303"/>
                </a:rPr>
                <a:t>Day 3 - 4</a:t>
              </a:r>
              <a:endParaRPr lang="tr-TR" altLang="en-US" sz="1135" b="1">
                <a:solidFill>
                  <a:schemeClr val="accent2"/>
                </a:solidFill>
                <a:latin typeface="+mj-lt"/>
                <a:ea typeface="Futura Bold" panose="020B0602020204020303"/>
                <a:cs typeface="Futura Bold" panose="020B0602020204020303"/>
                <a:sym typeface="Futura Bold" panose="020B0602020204020303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284" y="2573"/>
              <a:ext cx="2226" cy="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75"/>
                </a:lnSpc>
              </a:pPr>
              <a:r>
                <a:rPr lang="tr-TR" altLang="en-US" sz="1135" b="1">
                  <a:solidFill>
                    <a:schemeClr val="accent2"/>
                  </a:solidFill>
                  <a:latin typeface="+mj-lt"/>
                  <a:ea typeface="Futura Bold" panose="020B0602020204020303"/>
                  <a:cs typeface="Futura Bold" panose="020B0602020204020303"/>
                  <a:sym typeface="Futura Bold" panose="020B0602020204020303"/>
                </a:rPr>
                <a:t>Day 5 Go-Live</a:t>
              </a:r>
              <a:endParaRPr lang="tr-TR" altLang="en-US" sz="1135" b="1">
                <a:solidFill>
                  <a:schemeClr val="accent2"/>
                </a:solidFill>
                <a:latin typeface="+mj-lt"/>
                <a:ea typeface="Futura Bold" panose="020B0602020204020303"/>
                <a:cs typeface="Futura Bold" panose="020B0602020204020303"/>
                <a:sym typeface="Futura Bold" panose="020B0602020204020303"/>
              </a:endParaRPr>
            </a:p>
          </p:txBody>
        </p:sp>
        <p:sp>
          <p:nvSpPr>
            <p:cNvPr id="52" name="Freeform 52"/>
            <p:cNvSpPr/>
            <p:nvPr/>
          </p:nvSpPr>
          <p:spPr>
            <a:xfrm>
              <a:off x="6304" y="4756"/>
              <a:ext cx="2745" cy="434"/>
            </a:xfrm>
            <a:custGeom>
              <a:avLst/>
              <a:gdLst/>
              <a:ahLst/>
              <a:cxnLst/>
              <a:rect l="l" t="t" r="r" b="b"/>
              <a:pathLst>
                <a:path w="5829737" h="618992">
                  <a:moveTo>
                    <a:pt x="5626537" y="0"/>
                  </a:moveTo>
                  <a:cubicBezTo>
                    <a:pt x="5738761" y="0"/>
                    <a:pt x="5829737" y="138566"/>
                    <a:pt x="5829737" y="309496"/>
                  </a:cubicBezTo>
                  <a:cubicBezTo>
                    <a:pt x="5829737" y="480426"/>
                    <a:pt x="5738761" y="618992"/>
                    <a:pt x="5626537" y="618992"/>
                  </a:cubicBezTo>
                  <a:lnTo>
                    <a:pt x="203200" y="618992"/>
                  </a:lnTo>
                  <a:cubicBezTo>
                    <a:pt x="90976" y="618992"/>
                    <a:pt x="0" y="480426"/>
                    <a:pt x="0" y="309496"/>
                  </a:cubicBezTo>
                  <a:cubicBezTo>
                    <a:pt x="0" y="13856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223E"/>
            </a:solidFill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  <p:sp>
          <p:nvSpPr>
            <p:cNvPr id="57" name="Freeform 38"/>
            <p:cNvSpPr/>
            <p:nvPr/>
          </p:nvSpPr>
          <p:spPr>
            <a:xfrm>
              <a:off x="8988" y="5837"/>
              <a:ext cx="2240" cy="482"/>
            </a:xfrm>
            <a:custGeom>
              <a:avLst/>
              <a:gdLst/>
              <a:ahLst/>
              <a:cxnLst/>
              <a:rect l="l" t="t" r="r" b="b"/>
              <a:pathLst>
                <a:path w="2353141" h="432507">
                  <a:moveTo>
                    <a:pt x="2149941" y="0"/>
                  </a:moveTo>
                  <a:cubicBezTo>
                    <a:pt x="2262165" y="0"/>
                    <a:pt x="2353141" y="96820"/>
                    <a:pt x="2353141" y="216254"/>
                  </a:cubicBezTo>
                  <a:cubicBezTo>
                    <a:pt x="2353141" y="335687"/>
                    <a:pt x="2262165" y="432507"/>
                    <a:pt x="2149941" y="432507"/>
                  </a:cubicBezTo>
                  <a:lnTo>
                    <a:pt x="203200" y="432507"/>
                  </a:lnTo>
                  <a:cubicBezTo>
                    <a:pt x="90976" y="432507"/>
                    <a:pt x="0" y="335687"/>
                    <a:pt x="0" y="216254"/>
                  </a:cubicBezTo>
                  <a:cubicBezTo>
                    <a:pt x="0" y="9682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3936C"/>
            </a:solidFill>
          </p:spPr>
          <p:txBody>
            <a:bodyPr/>
            <a:lstStyle/>
            <a:p>
              <a:endParaRPr lang="tr-TR" sz="2190">
                <a:latin typeface="+mj-lt"/>
              </a:endParaRPr>
            </a:p>
          </p:txBody>
        </p:sp>
      </p:grpSp>
      <p:pic>
        <p:nvPicPr>
          <p:cNvPr id="37" name="Picture 36" descr="icons8-finish_fla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7030" y="2580005"/>
            <a:ext cx="532765" cy="532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61" descr="Ein Bild, das Screenshot, Gebäude, Wolkenkratzer, Stadt enthält.&#10;&#10;Automatisch generierte Beschreibu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2" r="1010" b="2642"/>
          <a:stretch>
            <a:fillRect/>
          </a:stretch>
        </p:blipFill>
        <p:spPr>
          <a:xfrm>
            <a:off x="0" y="1"/>
            <a:ext cx="13442950" cy="756126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82"/>
          <p:cNvSpPr txBox="1"/>
          <p:nvPr/>
        </p:nvSpPr>
        <p:spPr bwMode="gray">
          <a:xfrm>
            <a:off x="385763" y="7051834"/>
            <a:ext cx="126714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43305">
              <a:spcBef>
                <a:spcPts val="300"/>
              </a:spcBef>
              <a:defRPr/>
            </a:pPr>
            <a:r>
              <a:rPr lang="en-US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  <a:t>Although the utmost care has been taken to prepare this material as accurately as possible, </a:t>
            </a:r>
            <a:r>
              <a:rPr lang="tr-TR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  <a:t>Solvia</a:t>
            </a:r>
            <a:r>
              <a:rPr lang="en-US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  <a:t> does not guarantee the accuracy, timeliness, completeness or merchantability for any </a:t>
            </a:r>
            <a:br>
              <a:rPr lang="en-US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</a:br>
            <a:r>
              <a:rPr lang="en-US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  <a:t>purpose of any information contained in this document. The information contained herein is for informational purposes only and is subject to change without notice.</a:t>
            </a:r>
            <a:r>
              <a:rPr lang="de-DE" sz="800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  <a:cs typeface="Tahoma" panose="020B0804030504040204" pitchFamily="34" charset="0"/>
              </a:rPr>
              <a:t> </a:t>
            </a:r>
            <a:r>
              <a:rPr lang="en-US" sz="800" b="1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</a:rPr>
              <a:t>© </a:t>
            </a:r>
            <a:r>
              <a:rPr lang="tr-TR" sz="800" b="1" dirty="0">
                <a:solidFill>
                  <a:srgbClr val="FFFFFF"/>
                </a:solidFill>
                <a:effectLst>
                  <a:outerShdw blurRad="736600" sx="102000" sy="102000" algn="ctr" rotWithShape="0">
                    <a:srgbClr val="00233E">
                      <a:alpha val="81000"/>
                    </a:srgbClr>
                  </a:outerShdw>
                </a:effectLst>
              </a:rPr>
              <a:t>SOLVIA DIGITAL SOLUTIONS</a:t>
            </a:r>
            <a:endParaRPr lang="en-US" sz="800" b="1" dirty="0">
              <a:solidFill>
                <a:srgbClr val="FFFFFF"/>
              </a:solidFill>
              <a:effectLst>
                <a:outerShdw blurRad="736600" sx="102000" sy="102000" algn="ctr" rotWithShape="0">
                  <a:srgbClr val="00233E">
                    <a:alpha val="81000"/>
                  </a:srgbClr>
                </a:outerShdw>
              </a:effectLst>
            </a:endParaRPr>
          </a:p>
        </p:txBody>
      </p:sp>
      <p:pic>
        <p:nvPicPr>
          <p:cNvPr id="6" name="Picture 5" descr="A logo on a black background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76" y="-1870748"/>
            <a:ext cx="13108598" cy="73735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lstStyle/>
          <a:p>
            <a:r>
              <a:rPr lang="tr-TR" altLang="en-GB" dirty="0"/>
              <a:t>Business Challenge</a:t>
            </a:r>
            <a:endParaRPr lang="tr-TR" altLang="en-GB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lstStyle/>
          <a:p>
            <a:r>
              <a:rPr lang="en-US" altLang="en-US"/>
              <a:t>Ensuring </a:t>
            </a:r>
            <a:r>
              <a:rPr lang="tr-TR" altLang="en-US"/>
              <a:t>Business </a:t>
            </a:r>
            <a:r>
              <a:rPr lang="en-US" altLang="en-US"/>
              <a:t>Integrity through Targeted Controls</a:t>
            </a:r>
            <a:endParaRPr lang="en-US" altLang="en-US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513"/>
            <a:ext cx="987265" cy="1384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367905" y="1877060"/>
            <a:ext cx="5509260" cy="4232910"/>
          </a:xfrm>
          <a:prstGeom prst="rect">
            <a:avLst/>
          </a:prstGeom>
        </p:spPr>
        <p:txBody>
          <a:bodyPr wrap="square">
            <a:noAutofit/>
          </a:bodyPr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Controls live in three silos:</a:t>
            </a:r>
            <a:r>
              <a:rPr lang="en-US" altLang="en-US" sz="1600" b="1">
                <a:solidFill>
                  <a:schemeClr val="tx2"/>
                </a:solidFill>
              </a:rPr>
              <a:t> </a:t>
            </a:r>
            <a:r>
              <a:rPr lang="en-US" altLang="en-US" sz="1600" b="1">
                <a:solidFill>
                  <a:schemeClr val="tx1"/>
                </a:solidFill>
                <a:latin typeface="Verdana Bold" panose="020B08040305040B0204" charset="0"/>
                <a:cs typeface="Verdana Bold" panose="020B08040305040B0204" charset="0"/>
              </a:rPr>
              <a:t>master data</a:t>
            </a:r>
            <a:r>
              <a:rPr lang="en-US" altLang="en-US" sz="1600" b="1">
                <a:solidFill>
                  <a:schemeClr val="tx1"/>
                </a:solidFill>
              </a:rPr>
              <a:t>, system config</a:t>
            </a:r>
            <a:r>
              <a:rPr lang="tr-TR" altLang="en-US" sz="1600" b="1">
                <a:solidFill>
                  <a:schemeClr val="tx1"/>
                </a:solidFill>
              </a:rPr>
              <a:t>urations and</a:t>
            </a:r>
            <a:r>
              <a:rPr lang="en-US" altLang="en-US" sz="1600" b="1">
                <a:solidFill>
                  <a:schemeClr val="tx1"/>
                </a:solidFill>
              </a:rPr>
              <a:t> transactions</a:t>
            </a:r>
            <a:endParaRPr lang="en-US" altLang="en-US" sz="1600" b="1">
              <a:solidFill>
                <a:srgbClr val="A1C51D"/>
              </a:solidFill>
            </a:endParaRPr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No </a:t>
            </a:r>
            <a:r>
              <a:rPr lang="tr-TR" altLang="en-US" sz="1600" b="1">
                <a:latin typeface="Verdana Bold" panose="020B08040305040B0204" charset="0"/>
                <a:cs typeface="Verdana Bold" panose="020B08040305040B0204" charset="0"/>
              </a:rPr>
              <a:t>dynamic</a:t>
            </a:r>
            <a:r>
              <a:rPr lang="tr-TR" altLang="en-US" sz="1600"/>
              <a:t> </a:t>
            </a:r>
            <a:r>
              <a:rPr lang="en-US" altLang="en-US" sz="1600" b="1">
                <a:latin typeface="Verdana Bold" panose="020B08040305040B0204" charset="0"/>
                <a:cs typeface="Verdana Bold" panose="020B08040305040B0204" charset="0"/>
              </a:rPr>
              <a:t>grouping</a:t>
            </a:r>
            <a:r>
              <a:rPr lang="en-US" altLang="en-US" sz="1600"/>
              <a:t> by control purpose</a:t>
            </a:r>
            <a:r>
              <a:rPr lang="tr-TR" altLang="en-US" sz="1600"/>
              <a:t> or business strategy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 b="1">
                <a:latin typeface="Verdana Bold" panose="020B08040305040B0204" charset="0"/>
                <a:cs typeface="Verdana Bold" panose="020B08040305040B0204" charset="0"/>
              </a:rPr>
              <a:t>Limited visibility</a:t>
            </a:r>
            <a:r>
              <a:rPr lang="en-US" altLang="en-US" sz="1600"/>
              <a:t> into process breakdowns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Exposure to compliance gaps and financial risk</a:t>
            </a:r>
            <a:endParaRPr lang="en-US" altLang="en-US" sz="1600"/>
          </a:p>
        </p:txBody>
      </p:sp>
      <p:pic>
        <p:nvPicPr>
          <p:cNvPr id="11" name="Picture 10" descr="transaction-assurance-diagram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349250" y="1457960"/>
            <a:ext cx="7027545" cy="5271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lstStyle/>
          <a:p>
            <a:r>
              <a:rPr lang="en-US" altLang="en-US" dirty="0"/>
              <a:t>Strategic Value Through Digital Controls</a:t>
            </a:r>
            <a:endParaRPr lang="en-US" altLang="en-US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lstStyle/>
          <a:p>
            <a:r>
              <a:rPr lang="tr-TR" altLang="en-GB"/>
              <a:t>The Redflag Advantage</a:t>
            </a:r>
            <a:endParaRPr lang="tr-TR" altLang="en-GB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513"/>
            <a:ext cx="987265" cy="1384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225030" y="2744470"/>
            <a:ext cx="5080000" cy="1568450"/>
          </a:xfrm>
          <a:prstGeom prst="rect">
            <a:avLst/>
          </a:prstGeom>
        </p:spPr>
        <p:txBody>
          <a:bodyPr>
            <a:spAutoFit/>
          </a:bodyPr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 b="1">
                <a:solidFill>
                  <a:schemeClr val="tx1"/>
                </a:solidFill>
                <a:latin typeface="Verdana Bold" panose="020B08040305040B0204" charset="0"/>
                <a:cs typeface="Verdana Bold" panose="020B08040305040B0204" charset="0"/>
              </a:rPr>
              <a:t>Top-down grouping</a:t>
            </a:r>
            <a:r>
              <a:rPr lang="en-US" altLang="en-US" sz="1600">
                <a:solidFill>
                  <a:schemeClr val="tx1"/>
                </a:solidFill>
                <a:latin typeface="Verdana" panose="020B08040305040B0204" pitchFamily="34" charset="0"/>
                <a:cs typeface="Verdana" panose="020B08040305040B0204" pitchFamily="34" charset="0"/>
              </a:rPr>
              <a:t> aligns every control with your business goals</a:t>
            </a:r>
            <a:endParaRPr lang="en-US" altLang="en-US" sz="1600">
              <a:solidFill>
                <a:schemeClr val="tx1"/>
              </a:solidFill>
              <a:latin typeface="Verdana" panose="020B08040305040B0204" pitchFamily="34" charset="0"/>
              <a:cs typeface="Verdana" panose="020B08040305040B0204" pitchFamily="34" charset="0"/>
            </a:endParaRPr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>
                <a:solidFill>
                  <a:schemeClr val="tx1"/>
                </a:solidFill>
                <a:latin typeface="Verdana" panose="020B08040305040B0204" pitchFamily="34" charset="0"/>
                <a:cs typeface="Verdana" panose="020B08040305040B0204" pitchFamily="34" charset="0"/>
              </a:rPr>
              <a:t>Unified framework replaces hundreds of </a:t>
            </a:r>
            <a:r>
              <a:rPr lang="en-US" altLang="en-US" sz="1600" b="1">
                <a:solidFill>
                  <a:schemeClr val="tx1"/>
                </a:solidFill>
                <a:latin typeface="Verdana Bold" panose="020B08040305040B0204" charset="0"/>
                <a:cs typeface="Verdana Bold" panose="020B08040305040B0204" charset="0"/>
              </a:rPr>
              <a:t>disconnected checks</a:t>
            </a:r>
            <a:endParaRPr lang="en-US" altLang="en-US" sz="1600">
              <a:solidFill>
                <a:schemeClr val="tx1"/>
              </a:solidFill>
              <a:latin typeface="Verdana" panose="020B08040305040B0204" pitchFamily="34" charset="0"/>
              <a:cs typeface="Verdana" panose="020B08040305040B0204" pitchFamily="34" charset="0"/>
            </a:endParaRPr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>
                <a:solidFill>
                  <a:schemeClr val="tx1"/>
                </a:solidFill>
                <a:latin typeface="Verdana" panose="020B08040305040B0204" pitchFamily="34" charset="0"/>
                <a:cs typeface="Verdana" panose="020B08040305040B0204" pitchFamily="34" charset="0"/>
              </a:rPr>
              <a:t>Clear, </a:t>
            </a:r>
            <a:r>
              <a:rPr lang="en-US" altLang="en-US" sz="1600" b="1">
                <a:solidFill>
                  <a:schemeClr val="tx1"/>
                </a:solidFill>
                <a:latin typeface="Verdana Bold" panose="020B08040305040B0204" charset="0"/>
                <a:cs typeface="Verdana Bold" panose="020B08040305040B0204" charset="0"/>
              </a:rPr>
              <a:t>purpose-driven insights</a:t>
            </a:r>
            <a:r>
              <a:rPr lang="en-US" altLang="en-US" sz="1600">
                <a:solidFill>
                  <a:schemeClr val="tx1"/>
                </a:solidFill>
                <a:latin typeface="Verdana" panose="020B08040305040B0204" pitchFamily="34" charset="0"/>
                <a:cs typeface="Verdana" panose="020B08040305040B0204" pitchFamily="34" charset="0"/>
              </a:rPr>
              <a:t> for faster decision-making</a:t>
            </a:r>
            <a:endParaRPr lang="en-US" altLang="en-US" sz="1600">
              <a:solidFill>
                <a:schemeClr val="tx1"/>
              </a:solidFill>
              <a:latin typeface="Verdana" panose="020B08040305040B0204" pitchFamily="34" charset="0"/>
              <a:cs typeface="Verdana" panose="020B08040305040B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1506220"/>
            <a:ext cx="5484495" cy="5484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lstStyle/>
          <a:p>
            <a:r>
              <a:rPr lang="en-US" altLang="en-US" dirty="0"/>
              <a:t>Strategic Value Through Digital Controls</a:t>
            </a:r>
            <a:endParaRPr lang="en-US" altLang="en-US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lstStyle/>
          <a:p>
            <a:r>
              <a:rPr lang="tr-TR" altLang="en-GB"/>
              <a:t>The Redflag Advantage</a:t>
            </a:r>
            <a:endParaRPr lang="tr-TR" altLang="en-GB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513"/>
            <a:ext cx="987265" cy="1384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2" name="Picture 1" descr="po-visual-section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040" y="1376045"/>
            <a:ext cx="7620000" cy="5715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197725" y="1849120"/>
            <a:ext cx="5603240" cy="329184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 b="1">
                <a:latin typeface="Verdana Bold" panose="020B08040305040B0204" charset="0"/>
                <a:cs typeface="Verdana Bold" panose="020B08040305040B0204" charset="0"/>
              </a:rPr>
              <a:t>The Customizing Controls</a:t>
            </a:r>
            <a:r>
              <a:rPr sz="1600"/>
              <a:t> section establishes the foundation of our control framework by focusing on system configuration. </a:t>
            </a:r>
            <a:endParaRPr sz="1600"/>
          </a:p>
          <a:p>
            <a:endParaRPr sz="1600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r>
              <a:rPr lang="tr-TR" altLang="en-US" sz="1600"/>
              <a:t>Use Case: </a:t>
            </a:r>
            <a:r>
              <a:rPr lang="en-US" altLang="en-US" sz="1600"/>
              <a:t>Uncontrolled PO configurations cause compliance risks</a:t>
            </a:r>
            <a:endParaRPr lang="en-US" altLang="en-US" sz="1600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Manual </a:t>
            </a:r>
            <a:r>
              <a:rPr lang="tr-TR" altLang="en-US" sz="1600"/>
              <a:t>adjustments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No approval enforcement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Price changes after approval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endParaRPr lang="en-US" altLang="en-US" sz="1600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r>
              <a:rPr lang="zh-CN" altLang="en-US" sz="1600" b="1"/>
              <a:t>💡</a:t>
            </a:r>
            <a:r>
              <a:rPr lang="en-US" altLang="en-US" sz="1600" b="1"/>
              <a:t> Configured once = Prevents recurring errors</a:t>
            </a:r>
            <a:endParaRPr lang="en-US" altLang="en-US" sz="1600" b="1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endParaRPr lang="en-US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lstStyle/>
          <a:p>
            <a:r>
              <a:rPr lang="en-US" altLang="en-US" dirty="0"/>
              <a:t>Strategic Value Through Digital Controls</a:t>
            </a:r>
            <a:endParaRPr lang="en-US" altLang="en-US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lstStyle/>
          <a:p>
            <a:r>
              <a:rPr lang="tr-TR" altLang="en-GB"/>
              <a:t>The Redflag Advantage</a:t>
            </a:r>
            <a:endParaRPr lang="tr-TR" altLang="en-GB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513"/>
            <a:ext cx="987265" cy="1384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po-visual-section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040" y="1376045"/>
            <a:ext cx="7620000" cy="5715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7105650" y="1909445"/>
            <a:ext cx="5630545" cy="2297430"/>
          </a:xfrm>
          <a:prstGeom prst="rect">
            <a:avLst/>
          </a:prstGeom>
        </p:spPr>
        <p:txBody>
          <a:bodyPr>
            <a:noAutofit/>
          </a:bodyPr>
          <a:p>
            <a:r>
              <a:rPr sz="1600" b="1">
                <a:solidFill>
                  <a:srgbClr val="F3936C"/>
                </a:solidFill>
                <a:latin typeface="Verdana Bold" panose="020B08040305040B0204" charset="0"/>
                <a:cs typeface="Verdana Bold" panose="020B08040305040B0204" charset="0"/>
              </a:rPr>
              <a:t>Master Data quality</a:t>
            </a:r>
            <a:r>
              <a:rPr sz="1600"/>
              <a:t> directly impacts transaction accuracy. </a:t>
            </a:r>
            <a:endParaRPr sz="1600"/>
          </a:p>
          <a:p>
            <a:endParaRPr sz="1600"/>
          </a:p>
          <a:p>
            <a:pPr indent="0">
              <a:buFont typeface="Wingdings" panose="05000000000000000000" charset="0"/>
              <a:buNone/>
            </a:pPr>
            <a:r>
              <a:rPr lang="en-US" altLang="en-US" sz="1600"/>
              <a:t>Inaccurate master data leads to failed transactions</a:t>
            </a:r>
            <a:endParaRPr lang="en-US" altLang="en-US" sz="1600"/>
          </a:p>
          <a:p>
            <a:pPr indent="0">
              <a:buFont typeface="Wingdings" panose="05000000000000000000" charset="0"/>
              <a:buNone/>
            </a:pPr>
            <a:endParaRPr lang="en-US" altLang="en-US" sz="16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en-US" sz="1600"/>
              <a:t>Invalid or missing IBANs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en-US" sz="1600"/>
              <a:t>Wrong vendor payment terms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"/>
            </a:pPr>
            <a:r>
              <a:rPr lang="en-US" altLang="en-US" sz="1600"/>
              <a:t>Unvalidated core records</a:t>
            </a:r>
            <a:endParaRPr lang="en-US" altLang="en-US" sz="1600"/>
          </a:p>
          <a:p>
            <a:pPr marL="285750" indent="-285750">
              <a:buFont typeface="Wingdings" panose="05000000000000000000" charset="0"/>
              <a:buChar char=""/>
            </a:pPr>
            <a:endParaRPr lang="en-US" altLang="en-US" sz="1600"/>
          </a:p>
          <a:p>
            <a:pPr indent="0">
              <a:buFont typeface="Wingdings" panose="05000000000000000000" charset="0"/>
              <a:buNone/>
            </a:pPr>
            <a:r>
              <a:rPr lang="zh-CN" altLang="en-US" sz="1600" b="1"/>
              <a:t>💡</a:t>
            </a:r>
            <a:r>
              <a:rPr lang="en-US" altLang="en-US" sz="1600" b="1"/>
              <a:t> Clean master data = Clean transactions</a:t>
            </a:r>
            <a:endParaRPr lang="en-US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lstStyle/>
          <a:p>
            <a:r>
              <a:rPr lang="tr-TR" altLang="en-GB" dirty="0"/>
              <a:t>Business Challenge</a:t>
            </a:r>
            <a:endParaRPr lang="tr-TR" altLang="en-GB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lstStyle/>
          <a:p>
            <a:r>
              <a:rPr lang="tr-TR" altLang="en-GB"/>
              <a:t>The Redflag Advantage</a:t>
            </a:r>
            <a:endParaRPr lang="tr-TR" altLang="en-GB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513"/>
            <a:ext cx="987265" cy="1384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4" name="Picture 3" descr="po-visual-section3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4040" y="1384935"/>
            <a:ext cx="7620000" cy="5715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77710" y="1983105"/>
            <a:ext cx="5080000" cy="3046095"/>
          </a:xfrm>
          <a:prstGeom prst="rect">
            <a:avLst/>
          </a:prstGeom>
        </p:spPr>
        <p:txBody>
          <a:bodyPr>
            <a:spAutoFit/>
          </a:bodyPr>
          <a:p>
            <a:r>
              <a:rPr sz="1600"/>
              <a:t>The final layer examines </a:t>
            </a:r>
            <a:r>
              <a:rPr sz="1600" b="1">
                <a:solidFill>
                  <a:srgbClr val="F3936C"/>
                </a:solidFill>
                <a:latin typeface="Verdana Bold" panose="020B08040305040B0204" charset="0"/>
                <a:cs typeface="Verdana Bold" panose="020B08040305040B0204" charset="0"/>
              </a:rPr>
              <a:t>operational execution in real-time</a:t>
            </a:r>
            <a:r>
              <a:rPr sz="1600"/>
              <a:t>. </a:t>
            </a:r>
            <a:endParaRPr sz="1600"/>
          </a:p>
          <a:p>
            <a:endParaRPr lang="en-US" altLang="en-US" sz="1600"/>
          </a:p>
          <a:p>
            <a:r>
              <a:rPr lang="en-US" altLang="en-US" sz="1600"/>
              <a:t>Lack of visibility into real-time execution creates operational risk</a:t>
            </a:r>
            <a:r>
              <a:rPr lang="tr-TR" altLang="en-US" sz="1600"/>
              <a:t>;</a:t>
            </a:r>
            <a:endParaRPr lang="en-US" altLang="en-US" sz="1600"/>
          </a:p>
          <a:p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Same person creates and approves PO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No alert for duty segregation failure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r>
              <a:rPr lang="en-US" altLang="en-US" sz="1600"/>
              <a:t>Risks go undetected during operations</a:t>
            </a:r>
            <a:endParaRPr lang="en-US" altLang="en-US" sz="1600"/>
          </a:p>
          <a:p>
            <a:pPr marL="285750" indent="-285750">
              <a:buClr>
                <a:srgbClr val="00233E"/>
              </a:buClr>
              <a:buFont typeface="Wingdings" panose="05000000000000000000" charset="0"/>
              <a:buChar char=""/>
            </a:pPr>
            <a:endParaRPr lang="en-US" altLang="en-US" sz="1600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endParaRPr lang="en-US" altLang="en-US" sz="1600"/>
          </a:p>
          <a:p>
            <a:pPr indent="0">
              <a:buClr>
                <a:srgbClr val="00233E"/>
              </a:buClr>
              <a:buFont typeface="Wingdings" panose="05000000000000000000" charset="0"/>
              <a:buNone/>
            </a:pPr>
            <a:r>
              <a:rPr lang="zh-CN" altLang="en-US" sz="1600" b="1"/>
              <a:t>💡</a:t>
            </a:r>
            <a:r>
              <a:rPr lang="en-US" altLang="en-US" sz="1600" b="1"/>
              <a:t> Live checks = Immediate risk mitigation</a:t>
            </a:r>
            <a:endParaRPr lang="en-US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12306349" cy="492125"/>
          </a:xfrm>
        </p:spPr>
        <p:txBody>
          <a:bodyPr/>
          <a:p>
            <a:r>
              <a:rPr lang="en-US" altLang="en-US"/>
              <a:t>Key Use Cases</a:t>
            </a:r>
            <a:endParaRPr lang="tr-T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65150" y="2091307"/>
            <a:ext cx="5930900" cy="215265"/>
          </a:xfrm>
        </p:spPr>
        <p:txBody>
          <a:bodyPr/>
          <a:p>
            <a:r>
              <a:rPr lang="zh-CN" altLang="en-US"/>
              <a:t>🛒</a:t>
            </a:r>
            <a:r>
              <a:rPr lang="en-US" altLang="en-US"/>
              <a:t> </a:t>
            </a:r>
            <a:r>
              <a:rPr lang="tr-TR" altLang="en-US"/>
              <a:t>Procure to Pay</a:t>
            </a:r>
            <a:endParaRPr lang="tr-T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573858" y="1049440"/>
            <a:ext cx="12303942" cy="245745"/>
          </a:xfrm>
        </p:spPr>
        <p:txBody>
          <a:bodyPr/>
          <a:p>
            <a:r>
              <a:rPr lang="en-US" altLang="en-US"/>
              <a:t>Addressing procurement, payment, and sales risks with automated monitoring and controls.</a:t>
            </a:r>
            <a:endParaRPr lang="en-US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6946900" y="2091307"/>
            <a:ext cx="5930900" cy="215265"/>
          </a:xfrm>
        </p:spPr>
        <p:txBody>
          <a:bodyPr/>
          <a:p>
            <a:r>
              <a:rPr lang="zh-CN" altLang="en-US"/>
              <a:t>📦</a:t>
            </a:r>
            <a:r>
              <a:rPr lang="en-US" altLang="en-US"/>
              <a:t> Order to Cash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565149" y="6682502"/>
            <a:ext cx="5930900" cy="123190"/>
          </a:xfrm>
        </p:spPr>
        <p:txBody>
          <a:bodyPr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573859" y="2509837"/>
            <a:ext cx="5930900" cy="2800350"/>
          </a:xfrm>
        </p:spPr>
        <p:txBody>
          <a:bodyPr/>
          <a:p>
            <a:pPr marL="342900" indent="-342900">
              <a:buSzPct val="135000"/>
              <a:buFont typeface="Arial" panose="020B0604020202090204" pitchFamily="34" charset="0"/>
              <a:buChar char="•"/>
            </a:pPr>
            <a:r>
              <a:rPr lang="en-US" altLang="en-US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Unauthorized Spend</a:t>
            </a:r>
            <a:endParaRPr lang="en-US" altLang="en-US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 dirty="0">
                <a:solidFill>
                  <a:schemeClr val="tx1"/>
                </a:solidFill>
                <a:cs typeface="Aptos Display" panose="020B0004020202020204" pitchFamily="34" charset="0"/>
              </a:rPr>
              <a:t>Stops off-policy purchases → lowers financial risk</a:t>
            </a:r>
            <a:endParaRPr lang="en-US" altLang="en-US" dirty="0">
              <a:solidFill>
                <a:schemeClr val="tx1"/>
              </a:solidFill>
              <a:cs typeface="Aptos Display" panose="020B0004020202020204" pitchFamily="34" charset="0"/>
            </a:endParaRPr>
          </a:p>
          <a:p>
            <a:pPr marL="342900" indent="-342900">
              <a:buSzPct val="135000"/>
              <a:buFont typeface="Arial" panose="020B0604020202090204" pitchFamily="34" charset="0"/>
              <a:buChar char="•"/>
            </a:pPr>
            <a:r>
              <a:rPr lang="en-US" altLang="en-US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Invoice Mismatches</a:t>
            </a:r>
            <a:endParaRPr lang="en-US" altLang="en-US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 dirty="0">
                <a:solidFill>
                  <a:schemeClr val="tx1"/>
                </a:solidFill>
                <a:cs typeface="Aptos Display" panose="020B0004020202020204" pitchFamily="34" charset="0"/>
              </a:rPr>
              <a:t>Fixes 3-way match issues before payment delays</a:t>
            </a:r>
            <a:endParaRPr lang="en-US" altLang="en-US" dirty="0">
              <a:solidFill>
                <a:schemeClr val="tx1"/>
              </a:solidFill>
              <a:cs typeface="Aptos Display" panose="020B0004020202020204" pitchFamily="34" charset="0"/>
            </a:endParaRPr>
          </a:p>
          <a:p>
            <a:pPr marL="342900" indent="-342900">
              <a:buSzPct val="135000"/>
              <a:buFont typeface="Arial" panose="020B0604020202090204" pitchFamily="34" charset="0"/>
              <a:buChar char="•"/>
            </a:pPr>
            <a:r>
              <a:rPr lang="en-US" altLang="en-US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Duplicate Payments</a:t>
            </a:r>
            <a:endParaRPr lang="en-US" altLang="en-US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 dirty="0">
                <a:solidFill>
                  <a:schemeClr val="tx1"/>
                </a:solidFill>
                <a:cs typeface="Aptos Display" panose="020B0004020202020204" pitchFamily="34" charset="0"/>
              </a:rPr>
              <a:t>Catches repeated invoices before cash leaks</a:t>
            </a:r>
            <a:endParaRPr lang="en-US" altLang="en-US" dirty="0">
              <a:solidFill>
                <a:schemeClr val="tx1"/>
              </a:solidFill>
              <a:cs typeface="Aptos Display" panose="020B0004020202020204" pitchFamily="34" charset="0"/>
            </a:endParaRPr>
          </a:p>
          <a:p>
            <a:pPr marL="342900" indent="-342900">
              <a:buSzPct val="135000"/>
              <a:buFont typeface="Arial" panose="020B0604020202090204" pitchFamily="34" charset="0"/>
              <a:buChar char="•"/>
            </a:pPr>
            <a:r>
              <a:rPr lang="en-US" altLang="en-US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Payment Timing</a:t>
            </a:r>
            <a:endParaRPr lang="en-US" altLang="en-US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 dirty="0">
                <a:solidFill>
                  <a:schemeClr val="tx1"/>
                </a:solidFill>
                <a:cs typeface="Aptos Display" panose="020B0004020202020204" pitchFamily="34" charset="0"/>
              </a:rPr>
              <a:t>Flags early/late payments affecting vendor trust</a:t>
            </a:r>
            <a:endParaRPr lang="en-US" altLang="en-US" dirty="0">
              <a:solidFill>
                <a:schemeClr val="tx1"/>
              </a:solidFill>
              <a:cs typeface="Aptos Display" panose="020B0004020202020204" pitchFamily="34" charset="0"/>
            </a:endParaRPr>
          </a:p>
          <a:p>
            <a:pPr marL="342900" indent="-342900">
              <a:buSzPct val="135000"/>
              <a:buFont typeface="Arial" panose="020B0604020202090204" pitchFamily="34" charset="0"/>
              <a:buChar char="•"/>
            </a:pPr>
            <a:r>
              <a:rPr lang="en-US" altLang="en-US" b="1" dirty="0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Vendor Master Data</a:t>
            </a:r>
            <a:endParaRPr lang="en-US" altLang="en-US" b="1" dirty="0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 dirty="0">
                <a:solidFill>
                  <a:schemeClr val="tx1"/>
                </a:solidFill>
                <a:cs typeface="Aptos Display" panose="020B0004020202020204" pitchFamily="34" charset="0"/>
              </a:rPr>
              <a:t>Validates core info (e.g. IBAN) before transactions</a:t>
            </a:r>
            <a:endParaRPr lang="en-US" altLang="en-US" dirty="0">
              <a:solidFill>
                <a:schemeClr val="tx1"/>
              </a:solidFill>
              <a:cs typeface="Aptos Display" panose="020B0004020202020204" pitchFamily="34" charset="0"/>
            </a:endParaRPr>
          </a:p>
          <a:p>
            <a:endParaRPr lang="en-US" altLang="en-US"/>
          </a:p>
          <a:p>
            <a:r>
              <a:rPr lang="en-US" altLang="en-US"/>
              <a:t>⸻</a:t>
            </a:r>
            <a:endParaRPr lang="en-US" altLang="en-US"/>
          </a:p>
          <a:p>
            <a:endParaRPr lang="en-US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6938191" y="2509837"/>
            <a:ext cx="5930900" cy="2153920"/>
          </a:xfrm>
        </p:spPr>
        <p:txBody>
          <a:bodyPr/>
          <a:p>
            <a:pPr marL="285750" indent="-285750">
              <a:buSzPct val="135000"/>
              <a:buFont typeface="Arial" panose="020B0604020202090204" pitchFamily="34" charset="0"/>
              <a:buChar char="•"/>
            </a:pPr>
            <a:r>
              <a:rPr lang="en-US" altLang="en-US" b="1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Sales vs Delivery Gaps</a:t>
            </a:r>
            <a:endParaRPr lang="en-US" altLang="en-US" b="1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>
                <a:solidFill>
                  <a:schemeClr val="tx1"/>
                </a:solidFill>
              </a:rPr>
              <a:t>Prevents lost revenue from order/delivery mismatches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>
              <a:buSzPct val="135000"/>
              <a:buFont typeface="Arial" panose="020B0604020202090204" pitchFamily="34" charset="0"/>
              <a:buChar char="•"/>
            </a:pPr>
            <a:r>
              <a:rPr lang="en-US" altLang="en-US" b="1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Segregation of Duties</a:t>
            </a:r>
            <a:endParaRPr lang="en-US" altLang="en-US" b="1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>
                <a:solidFill>
                  <a:schemeClr val="tx1"/>
                </a:solidFill>
              </a:rPr>
              <a:t>Blocks conflicts like same user approving own orders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>
              <a:buSzPct val="135000"/>
              <a:buFont typeface="Arial" panose="020B0604020202090204" pitchFamily="34" charset="0"/>
              <a:buChar char="•"/>
            </a:pPr>
            <a:r>
              <a:rPr lang="en-US" altLang="en-US" b="1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Credit Limit Monitoring</a:t>
            </a:r>
            <a:endParaRPr lang="en-US" altLang="en-US" b="1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>
                <a:solidFill>
                  <a:schemeClr val="tx1"/>
                </a:solidFill>
              </a:rPr>
              <a:t>Tracks credit changes with workflow enforcement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>
              <a:buSzPct val="135000"/>
              <a:buFont typeface="Arial" panose="020B0604020202090204" pitchFamily="34" charset="0"/>
              <a:buChar char="•"/>
            </a:pPr>
            <a:r>
              <a:rPr lang="en-US" altLang="en-US" b="1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Price Anomalies</a:t>
            </a:r>
            <a:endParaRPr lang="en-US" altLang="en-US" b="1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>
                <a:solidFill>
                  <a:schemeClr val="tx1"/>
                </a:solidFill>
              </a:rPr>
              <a:t>Detects unusual discounts, stops margin erosion</a:t>
            </a:r>
            <a:endParaRPr lang="en-US" altLang="en-US">
              <a:solidFill>
                <a:schemeClr val="tx1"/>
              </a:solidFill>
            </a:endParaRPr>
          </a:p>
          <a:p>
            <a:pPr marL="285750" indent="-285750">
              <a:buSzPct val="135000"/>
              <a:buFont typeface="Arial" panose="020B0604020202090204" pitchFamily="34" charset="0"/>
              <a:buChar char="•"/>
            </a:pPr>
            <a:r>
              <a:rPr lang="en-US" altLang="en-US" b="1">
                <a:solidFill>
                  <a:schemeClr val="tx2"/>
                </a:solidFill>
                <a:latin typeface="Verdana Bold" panose="020B08040305040B0204" charset="0"/>
                <a:cs typeface="Verdana Bold" panose="020B08040305040B0204" charset="0"/>
              </a:rPr>
              <a:t>Customer Master Data</a:t>
            </a:r>
            <a:endParaRPr lang="en-US" altLang="en-US" b="1">
              <a:solidFill>
                <a:schemeClr val="tx2"/>
              </a:solidFill>
              <a:latin typeface="Verdana Bold" panose="020B08040305040B0204" charset="0"/>
              <a:cs typeface="Verdana Bold" panose="020B08040305040B0204" charset="0"/>
            </a:endParaRPr>
          </a:p>
          <a:p>
            <a:pPr>
              <a:buSzPct val="135000"/>
              <a:buFont typeface="Arial" panose="020B0604020202090204" pitchFamily="34" charset="0"/>
            </a:pPr>
            <a:r>
              <a:rPr lang="en-US" altLang="en-US">
                <a:solidFill>
                  <a:schemeClr val="tx1"/>
                </a:solidFill>
              </a:rPr>
              <a:t>Protects accuracy, avoids payment issues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platzhalter 21"/>
          <p:cNvSpPr>
            <a:spLocks noGrp="1"/>
          </p:cNvSpPr>
          <p:nvPr>
            <p:ph type="body" sz="quarter" idx="11"/>
          </p:nvPr>
        </p:nvSpPr>
        <p:spPr>
          <a:xfrm>
            <a:off x="571451" y="477022"/>
            <a:ext cx="7091619" cy="492125"/>
          </a:xfrm>
        </p:spPr>
        <p:txBody>
          <a:bodyPr/>
          <a:lstStyle/>
          <a:p>
            <a:r>
              <a:rPr lang="tr-TR" altLang="en-GB" dirty="0"/>
              <a:t>Application Overview</a:t>
            </a:r>
            <a:endParaRPr lang="tr-TR" altLang="en-GB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2"/>
          </p:nvPr>
        </p:nvSpPr>
        <p:spPr>
          <a:xfrm>
            <a:off x="574040" y="1487170"/>
            <a:ext cx="3984625" cy="215265"/>
          </a:xfrm>
        </p:spPr>
        <p:txBody>
          <a:bodyPr wrap="square"/>
          <a:lstStyle/>
          <a:p>
            <a:r>
              <a:rPr lang="en-US" altLang="en-US"/>
              <a:t>Clear, Quick, Reliable</a:t>
            </a:r>
            <a:endParaRPr lang="en-US" altLang="en-US"/>
          </a:p>
        </p:txBody>
      </p:sp>
      <p:sp>
        <p:nvSpPr>
          <p:cNvPr id="7" name="Textfeld 6"/>
          <p:cNvSpPr txBox="1"/>
          <p:nvPr/>
        </p:nvSpPr>
        <p:spPr bwMode="gray">
          <a:xfrm>
            <a:off x="11891043" y="7150478"/>
            <a:ext cx="987265" cy="1384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 defTabSz="1043305">
              <a:spcBef>
                <a:spcPts val="300"/>
              </a:spcBef>
            </a:pPr>
            <a:fld id="{CCFED7E5-2E50-44E2-AE80-A409710B6CFB}" type="slidenum">
              <a:rPr lang="de-DE" sz="900" b="1" smtClean="0">
                <a:solidFill>
                  <a:schemeClr val="tx2"/>
                </a:solidFill>
              </a:rPr>
            </a:fld>
            <a:endParaRPr lang="de-DE" sz="900" b="1" dirty="0">
              <a:solidFill>
                <a:schemeClr val="tx2"/>
              </a:solidFill>
            </a:endParaRPr>
          </a:p>
        </p:txBody>
      </p:sp>
      <p:pic>
        <p:nvPicPr>
          <p:cNvPr id="4" name="Picture Placeholder 3" descr="rob-vesseur-HCvXRe1-vYM-unsplash"/>
          <p:cNvPicPr>
            <a:picLocks noChangeAspect="1"/>
          </p:cNvPicPr>
          <p:nvPr>
            <p:ph type="pic" sz="quarter" idx="24"/>
          </p:nvPr>
        </p:nvPicPr>
        <p:blipFill>
          <a:blip r:embed="rId1"/>
          <a:stretch>
            <a:fillRect/>
          </a:stretch>
        </p:blipFill>
        <p:spPr>
          <a:xfrm>
            <a:off x="8224520" y="0"/>
            <a:ext cx="5218430" cy="7561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ule-library-slid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0" y="0"/>
            <a:ext cx="13441680" cy="75609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© Döhler Group SE">
  <a:themeElements>
    <a:clrScheme name="Döhler">
      <a:dk1>
        <a:srgbClr val="1D1D1F"/>
      </a:dk1>
      <a:lt1>
        <a:srgbClr val="FFFFFF"/>
      </a:lt1>
      <a:dk2>
        <a:srgbClr val="00233E"/>
      </a:dk2>
      <a:lt2>
        <a:srgbClr val="FFFFFF"/>
      </a:lt2>
      <a:accent1>
        <a:srgbClr val="003466"/>
      </a:accent1>
      <a:accent2>
        <a:srgbClr val="09478D"/>
      </a:accent2>
      <a:accent3>
        <a:srgbClr val="4A4C50"/>
      </a:accent3>
      <a:accent4>
        <a:srgbClr val="9598A1"/>
      </a:accent4>
      <a:accent5>
        <a:srgbClr val="C8CBD4"/>
      </a:accent5>
      <a:accent6>
        <a:srgbClr val="F5F5F7"/>
      </a:accent6>
      <a:hlink>
        <a:srgbClr val="2997FF"/>
      </a:hlink>
      <a:folHlink>
        <a:srgbClr val="015CB9"/>
      </a:folHlink>
    </a:clrScheme>
    <a:fontScheme name="DÖHLER - WE BRING IDEAS TO LIFE.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72000" tIns="72000" rIns="72000" bIns="72000" rtlCol="0" anchor="ctr"/>
      <a:lstStyle>
        <a:defPPr algn="ctr">
          <a:defRPr sz="16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smtClean="0"/>
        </a:defPPr>
      </a:lstStyle>
    </a:txDef>
  </a:objectDefaults>
  <a:custClrLst>
    <a:custClr name="Dunkelblau / RGB 0-35-72">
      <a:srgbClr val="002348"/>
    </a:custClr>
    <a:custClr name="Blau / RGB 64-87-122">
      <a:srgbClr val="40577A"/>
    </a:custClr>
    <a:custClr name="Hellblau / RGB 233-239-247">
      <a:srgbClr val="E9EFF7"/>
    </a:custClr>
    <a:custClr name="Graustufen / RGB 64-64-64">
      <a:srgbClr val="404040"/>
    </a:custClr>
    <a:custClr name="Graustufen / RGB 122-122-122">
      <a:srgbClr val="7A7A7A"/>
    </a:custClr>
    <a:custClr name="Graustufen / RGB 204-204-204">
      <a:srgbClr val="CCCCCC"/>
    </a:custClr>
    <a:custClr name="Graustufen / RGB 211-211-211">
      <a:srgbClr val="D3D3D3"/>
    </a:custClr>
    <a:custClr name="Graustufen / RGB 242-242-242">
      <a:srgbClr val="F2F2F2"/>
    </a:custClr>
    <a:custClr name="frei/free">
      <a:srgbClr val="FFFFFF"/>
    </a:custClr>
    <a:custClr name="frei/free">
      <a:srgbClr val="FFFFFF"/>
    </a:custClr>
    <a:custClr name="Nur als Highlightfarbe verwenden - Only using as Highlight color">
      <a:srgbClr val="FF6600"/>
    </a:custClr>
    <a:custClr name="Nur als Highlightfarbe verwenden - Only using as Highlight color">
      <a:srgbClr val="FFCC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ma:contentTypeID="0x01010076066379C704324297DD6B41B1313F99" ma:contentTypeScope="" ma:contentTypeDescription="Create a new document." ma:contentTypeName="Document" ct:_="" ma:versionID="eb0f022b8b33eb91d620c1c6ffe6d70c" ma:_="" ma:contentTypeVersion="11">
  <xsd:schema xmlns:p="http://schemas.microsoft.com/office/2006/metadata/properties" xmlns:ns2="ff6f2e37-02c6-4040-85d7-20de34f7bf92" xmlns:ns3="9884d3e4-d9d9-4665-93d8-f09e1b4fa5d0" xmlns:xsd="http://www.w3.org/2001/XMLSchema" xmlns:xs="http://www.w3.org/2001/XMLSchema" ns3:_="" ma:root="true" targetNamespace="http://schemas.microsoft.com/office/2006/metadata/properties" ma:fieldsID="cbd8a12108e2bb2b3e4ded9cbde63902" ns2:_="">
    <xsd:import namespace="ff6f2e37-02c6-4040-85d7-20de34f7bf92"/>
    <xsd:import namespace="9884d3e4-d9d9-4665-93d8-f09e1b4fa5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dms="http://schemas.microsoft.com/office/2006/documentManagement/types" xmlns:pc="http://schemas.microsoft.com/office/infopath/2007/PartnerControls" xmlns:xsd="http://www.w3.org/2001/XMLSchema" xmlns:xs="http://www.w3.org/2001/XMLSchema" targetNamespace="ff6f2e37-02c6-4040-85d7-20de34f7bf92" elementFormDefault="qualified">
    <xsd:import namespace="http://schemas.microsoft.com/office/2006/documentManagement/types"/>
    <xsd:import namespace="http://schemas.microsoft.com/office/infopath/2007/PartnerControls"/>
    <xsd:element ma:internalName="MediaServiceMetadata" ma:displayName="MediaServiceMetadata" nillable="true" ma:readOnly="true" ma:index="8" ma:hidden="true" name="MediaServiceMetadata">
      <xsd:simpleType>
        <xsd:restriction base="dms:Note"/>
      </xsd:simpleType>
    </xsd:element>
    <xsd:element ma:internalName="MediaServiceFastMetadata" ma:displayName="MediaServiceFastMetadata" nillable="true" ma:readOnly="true" ma:index="9" ma:hidden="true" name="MediaServiceFastMetadata">
      <xsd:simpleType>
        <xsd:restriction base="dms:Note"/>
      </xsd:simpleType>
    </xsd:element>
    <xsd:element ma:internalName="MediaServiceSearchProperties" ma:displayName="MediaServiceSearchProperties" nillable="true" ma:readOnly="true" ma:index="10" ma:hidden="true" name="MediaServiceSearchProperties">
      <xsd:simpleType>
        <xsd:restriction base="dms:Note"/>
      </xsd:simpleType>
    </xsd:element>
    <xsd:element ma:internalName="MediaServiceObjectDetectorVersions" ma:displayName="MediaServiceObjectDetectorVersions" nillable="true" ma:readOnly="true" ma:index="11" ma:hidden="true" name="MediaServiceObjectDetectorVersions" ma:indexed="true">
      <xsd:simpleType>
        <xsd:restriction base="dms:Text"/>
      </xsd:simpleType>
    </xsd:element>
    <xsd:element ma:internalName="lcf76f155ced4ddcb4097134ff3c332f" ma:open="true" ma:termSetId="09814cd3-568e-fe90-9814-8d621ff8fb84" ma:displayName="Image Tags" nillable="true" ma:sspId="05dca445-bea1-4a2d-a3b2-de06e2feb2cc" ma:taxonomyMulti="true" ma:anchorId="fba54fb3-c3e1-fe81-a776-ca4b69148c4d" ma:readOnly="false" ma:taxonomyFieldName="MediaServiceImageTags" ma:index="13" ma:fieldId="{5cf76f15-5ced-4ddc-b409-7134ff3c332f}" name="lcf76f155ced4ddcb4097134ff3c332f" ma:taxonomy="true" ma:isKeyword="false">
      <xsd:complexType>
        <xsd:sequence>
          <xsd:element ref="pc:Terms" maxOccurs="1" minOccurs="0"/>
        </xsd:sequence>
      </xsd:complexType>
    </xsd:element>
    <xsd:element ma:internalName="MediaServiceDateTaken" ma:displayName="MediaServiceDateTaken" nillable="true" ma:readOnly="true" ma:index="15" ma:hidden="true" name="MediaServiceDateTaken" ma:indexed="true">
      <xsd:simpleType>
        <xsd:restriction base="dms:Text"/>
      </xsd:simpleType>
    </xsd:element>
    <xsd:element ma:internalName="MediaServiceOCR" ma:displayName="Extracted Text" nillable="true" ma:readOnly="true" ma:index="16" name="MediaServiceOCR">
      <xsd:simpleType>
        <xsd:restriction base="dms:Note">
          <xsd:maxLength value="255"/>
        </xsd:restriction>
      </xsd:simpleType>
    </xsd:element>
    <xsd:element ma:internalName="MediaServiceGenerationTime" ma:displayName="MediaServiceGenerationTime" nillable="true" ma:readOnly="true" ma:index="17" ma:hidden="true" name="MediaServiceGenerationTime">
      <xsd:simpleType>
        <xsd:restriction base="dms:Text"/>
      </xsd:simpleType>
    </xsd:element>
    <xsd:element ma:internalName="MediaServiceEventHashCode" ma:displayName="MediaServiceEventHashCode" nillable="true" ma:readOnly="true" ma:index="18" ma:hidden="true" name="MediaServiceEventHashCode">
      <xsd:simpleType>
        <xsd:restriction base="dms:Text"/>
      </xsd:simpleType>
    </xsd:element>
  </xsd:schema>
  <xsd:schema xmlns:dms="http://schemas.microsoft.com/office/2006/documentManagement/types" xmlns:pc="http://schemas.microsoft.com/office/infopath/2007/PartnerControls" xmlns:xsd="http://www.w3.org/2001/XMLSchema" xmlns:xs="http://www.w3.org/2001/XMLSchema" targetNamespace="9884d3e4-d9d9-4665-93d8-f09e1b4fa5d0" elementFormDefault="qualified">
    <xsd:import namespace="http://schemas.microsoft.com/office/2006/documentManagement/types"/>
    <xsd:import namespace="http://schemas.microsoft.com/office/infopath/2007/PartnerControls"/>
    <xsd:element ma:internalName="TaxCatchAll" ma:list="{576e75ff-0706-4323-bdb8-78fc4ef062fd}" ma:displayName="Taxonomy Catch All Column" nillable="true" ma:index="14" ma:hidden="true" name="TaxCatchAll" ma:showField="CatchAllData" ma:web="9884d3e4-d9d9-4665-93d8-f09e1b4fa5d0">
      <xsd:complexType>
        <xsd:complexContent>
          <xsd:extension base="dms:MultiChoiceLookup">
            <xsd:sequence>
              <xsd:element nillable="true" type="dms:Lookup" name="Value" maxOccurs="unbounded" minOccurs="0"/>
            </xsd:sequence>
          </xsd:extension>
        </xsd:complexContent>
      </xsd:complexType>
    </xsd:element>
  </xsd:schema>
  <xsd:schema xmlns:xsi="http://www.w3.org/2001/XMLSchema-instance" xmlns:dc="http://purl.org/dc/elements/1.1/" xmlns="http://schemas.openxmlformats.org/package/2006/metadata/core-properties" xmlns:xsd="http://www.w3.org/2001/XMLSchema" xmlns:odoc="http://schemas.microsoft.com/internal/obd" xmlns:dcterms="http://purl.org/dc/terms/" blockDefault="#all" attributeFormDefault="unqualified" targetNamespace="http://schemas.openxmlformats.org/package/2006/metadata/core-properties" elementFormDefault="qualified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type="CT_coreProperties" name="coreProperties"/>
    <xsd:complexType name="CT_coreProperties">
      <xsd:all>
        <xsd:element ref="dc:creator" maxOccurs="1" minOccurs="0"/>
        <xsd:element ref="dcterms:created" maxOccurs="1" minOccurs="0"/>
        <xsd:element ref="dc:identifier" maxOccurs="1" minOccurs="0"/>
        <xsd:element ma:displayName="Content Type" type="xsd:string" ma:index="0" name="contentType" maxOccurs="1" minOccurs="0"/>
        <xsd:element ma:displayName="Title" ref="dc:title" ma:index="4" maxOccurs="1" minOccurs="0"/>
        <xsd:element ref="dc:subject" maxOccurs="1" minOccurs="0"/>
        <xsd:element ref="dc:description" maxOccurs="1" minOccurs="0"/>
        <xsd:element type="xsd:string" name="keywords" maxOccurs="1" minOccurs="0"/>
        <xsd:element ref="dc:language" maxOccurs="1" minOccurs="0"/>
        <xsd:element type="xsd:string" name="category" maxOccurs="1" minOccurs="0"/>
        <xsd:element type="xsd:string" name="version" maxOccurs="1" minOccurs="0"/>
        <xsd:element type="xsd:string" name="revision" maxOccurs="1" minOccurs="0">
          <xsd:annotation>
            <xsd:documentation>
                        This value indicates the number of saves or revisions. The application is responsible for updating this value after each revision.
                    </xsd:documentation>
          </xsd:annotation>
        </xsd:element>
        <xsd:element type="xsd:string" name="lastModifiedBy" maxOccurs="1" minOccurs="0"/>
        <xsd:element ref="dcterms:modified" maxOccurs="1" minOccurs="0"/>
        <xsd:element type="xsd:string" name="contentStatus" maxOccurs="1" minOccurs="0"/>
      </xsd:all>
    </xsd:complexType>
  </xsd:schema>
  <xs:schema xmlns:pc="http://schemas.microsoft.com/office/infopath/2007/PartnerControls" xmlns:xs="http://www.w3.org/2001/XMLSchema" attributeFormDefault="unqualified" targetNamespace="http://schemas.microsoft.com/office/infopath/2007/PartnerControls" elementFormDefault="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type="xs:string" name="DisplayName"/>
    <xs:element type="xs:string" name="AccountId"/>
    <xs:element type="xs:string" name="AccountType"/>
    <xs:element name="BDCAssociatedEntity">
      <xs:complexType>
        <xs:sequence>
          <xs:element ref="pc:BDCEntity" maxOccurs="unbounded" minOccurs="0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type="xs:string" name="EntityNamespace"/>
    <xs:attribute type="xs:string" name="EntityName"/>
    <xs:attribute type="xs:string" name="SystemInstanceName"/>
    <xs:attribute type="xs:string" name="AssociationName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type="xs:string" name="EntityDisplayName"/>
    <xs:element type="xs:string" name="EntityInstanceReference"/>
    <xs:element type="xs:string" name="EntityId1"/>
    <xs:element type="xs:string" name="EntityId2"/>
    <xs:element type="xs:string" name="EntityId3"/>
    <xs:element type="xs:string" name="EntityId4"/>
    <xs:element type="xs:string" name="EntityId5"/>
    <xs:element name="Terms">
      <xs:complexType>
        <xs:sequence>
          <xs:element ref="pc:TermInfo" maxOccurs="unbounded" minOccurs="0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type="xs:string" name="TermName"/>
    <xs:element type="xs:string" name="TermId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xsi="http://www.w3.org/2001/XMLSchema-instance" xmlns:p="http://schemas.microsoft.com/office/2006/metadata/properties" xmlns:pc="http://schemas.microsoft.com/office/infopath/2007/PartnerControls">
  <documentManagement>
    <TaxCatchAll xmlns="9884d3e4-d9d9-4665-93d8-f09e1b4fa5d0" xsi:nil="true"/>
    <lcf76f155ced4ddcb4097134ff3c332f xmlns="ff6f2e37-02c6-4040-85d7-20de34f7bf92">
      <Terms xmlns="http://schemas.microsoft.com/office/infopath/2007/PartnerControls"/>
    </lcf76f155ced4ddcb4097134ff3c332f>
  </documentManagement>
</p:properties>
</file>

<file path=customXml/itemProps2.xml><?xml version="1.0" encoding="utf-8"?>
<ds:datastoreItem xmlns:ds="http://schemas.openxmlformats.org/officeDocument/2006/customXml" ds:itemID="{8E83F9F1-35D7-4A16-AFAF-60F6D19FF5AF}">
  <ds:schemaRefs/>
</ds:datastoreItem>
</file>

<file path=customXml/itemProps3.xml><?xml version="1.0" encoding="utf-8"?>
<ds:datastoreItem xmlns:ds="http://schemas.openxmlformats.org/officeDocument/2006/customXml" ds:itemID="{E1DE92D9-86DE-4BBA-81B3-AB7B3A2B885A}">
  <ds:schemaRefs/>
</ds:datastoreItem>
</file>

<file path=customXml/itemProps4.xml><?xml version="1.0" encoding="utf-8"?>
<ds:datastoreItem xmlns:ds="http://schemas.openxmlformats.org/officeDocument/2006/customXml" ds:itemID="{DD954FBB-B621-4E86-B8F3-0B38F0F0BA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3071</Words>
  <Application>WPS Slides</Application>
  <PresentationFormat>Custom</PresentationFormat>
  <Paragraphs>140</Paragraphs>
  <Slides>14</Slides>
  <Notes>28</Notes>
  <HiddenSlides>9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6" baseType="lpstr">
      <vt:lpstr>Arial</vt:lpstr>
      <vt:lpstr>SimSun</vt:lpstr>
      <vt:lpstr>Wingdings</vt:lpstr>
      <vt:lpstr>Tahoma</vt:lpstr>
      <vt:lpstr>Verdana</vt:lpstr>
      <vt:lpstr>Courier New</vt:lpstr>
      <vt:lpstr>Arial</vt:lpstr>
      <vt:lpstr>Verdana Bold</vt:lpstr>
      <vt:lpstr>Aptos Display</vt:lpstr>
      <vt:lpstr>Microsoft YaHei</vt:lpstr>
      <vt:lpstr>汉仪旗黑</vt:lpstr>
      <vt:lpstr>Arial Unicode MS</vt:lpstr>
      <vt:lpstr>Calibri</vt:lpstr>
      <vt:lpstr>Aptos</vt:lpstr>
      <vt:lpstr>Futura Bold</vt:lpstr>
      <vt:lpstr>Futura</vt:lpstr>
      <vt:lpstr>Futura Bold</vt:lpstr>
      <vt:lpstr>Aptos Bold</vt:lpstr>
      <vt:lpstr>Apple Color Emoji</vt:lpstr>
      <vt:lpstr>Wingdings</vt:lpstr>
      <vt:lpstr>© Döhler Group SE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DoehlerGroup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branding M0221 session</dc:title>
  <dc:creator>Döhler Group SE</dc:creator>
  <cp:lastModifiedBy>OzanGencer</cp:lastModifiedBy>
  <cp:revision>1227</cp:revision>
  <cp:lastPrinted>2025-05-15T08:27:19Z</cp:lastPrinted>
  <dcterms:created xsi:type="dcterms:W3CDTF">2025-05-15T08:27:19Z</dcterms:created>
  <dcterms:modified xsi:type="dcterms:W3CDTF">2025-05-15T08:27:19Z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Corporate branding M0221 session</vt:lpwstr>
  </property>
  <property fmtid="{D5CDD505-2E9C-101B-9397-08002B2CF9AE}" pid="3" name="SlideDescription">
    <vt:lpwstr/>
  </property>
  <property fmtid="{D5CDD505-2E9C-101B-9397-08002B2CF9AE}" pid="4" name="MSIP_Label_9c538366-f831-4b79-b3ec-8c4a6911653a_Enabled">
    <vt:lpwstr>true</vt:lpwstr>
  </property>
  <property fmtid="{D5CDD505-2E9C-101B-9397-08002B2CF9AE}" pid="5" name="MSIP_Label_9c538366-f831-4b79-b3ec-8c4a6911653a_SetDate">
    <vt:lpwstr>2025-01-06T13:50:12Z</vt:lpwstr>
  </property>
  <property fmtid="{D5CDD505-2E9C-101B-9397-08002B2CF9AE}" pid="6" name="MSIP_Label_9c538366-f831-4b79-b3ec-8c4a6911653a_Method">
    <vt:lpwstr>Standard</vt:lpwstr>
  </property>
  <property fmtid="{D5CDD505-2E9C-101B-9397-08002B2CF9AE}" pid="7" name="MSIP_Label_9c538366-f831-4b79-b3ec-8c4a6911653a_Name">
    <vt:lpwstr>Public</vt:lpwstr>
  </property>
  <property fmtid="{D5CDD505-2E9C-101B-9397-08002B2CF9AE}" pid="8" name="MSIP_Label_9c538366-f831-4b79-b3ec-8c4a6911653a_SiteId">
    <vt:lpwstr>38e5bc50-ed60-4cb7-83d9-07d94e42f5f8</vt:lpwstr>
  </property>
  <property fmtid="{D5CDD505-2E9C-101B-9397-08002B2CF9AE}" pid="9" name="MSIP_Label_9c538366-f831-4b79-b3ec-8c4a6911653a_ActionId">
    <vt:lpwstr>85088eac-17be-4ad1-940e-343b7ae34971</vt:lpwstr>
  </property>
  <property fmtid="{D5CDD505-2E9C-101B-9397-08002B2CF9AE}" pid="10" name="MSIP_Label_9c538366-f831-4b79-b3ec-8c4a6911653a_ContentBits">
    <vt:lpwstr>0</vt:lpwstr>
  </property>
  <property fmtid="{D5CDD505-2E9C-101B-9397-08002B2CF9AE}" pid="11" name="ContentTypeId">
    <vt:lpwstr>0x01010076066379C704324297DD6B41B1313F99</vt:lpwstr>
  </property>
  <property fmtid="{D5CDD505-2E9C-101B-9397-08002B2CF9AE}" pid="12" name="MediaServiceImageTags">
    <vt:lpwstr/>
  </property>
  <property fmtid="{D5CDD505-2E9C-101B-9397-08002B2CF9AE}" pid="13" name="ICV">
    <vt:lpwstr>C9D7074EFAE9DDDA8195256816ABA1D2_43</vt:lpwstr>
  </property>
  <property fmtid="{D5CDD505-2E9C-101B-9397-08002B2CF9AE}" pid="14" name="KSOProductBuildVer">
    <vt:lpwstr>1033-6.13.1.8710</vt:lpwstr>
  </property>
</Properties>
</file>